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6" r:id="rId3"/>
    <p:sldId id="257" r:id="rId4"/>
    <p:sldId id="258" r:id="rId5"/>
    <p:sldId id="259" r:id="rId6"/>
    <p:sldId id="271" r:id="rId7"/>
    <p:sldId id="272" r:id="rId8"/>
    <p:sldId id="260" r:id="rId9"/>
    <p:sldId id="270" r:id="rId10"/>
    <p:sldId id="261" r:id="rId11"/>
    <p:sldId id="274" r:id="rId12"/>
    <p:sldId id="264" r:id="rId13"/>
    <p:sldId id="265" r:id="rId14"/>
    <p:sldId id="267" r:id="rId15"/>
    <p:sldId id="273" r:id="rId16"/>
    <p:sldId id="266" r:id="rId17"/>
    <p:sldId id="268" r:id="rId18"/>
    <p:sldId id="275" r:id="rId19"/>
    <p:sldId id="26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1416" y="57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0EDAF8F-4395-462C-851F-AF38423F111A}" type="datetimeFigureOut">
              <a:rPr lang="en-US" smtClean="0"/>
              <a:t>2/28/2017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36748814-5B48-4F97-9808-5E099A81A9C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EDAF8F-4395-462C-851F-AF38423F111A}"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EDAF8F-4395-462C-851F-AF38423F111A}"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EDAF8F-4395-462C-851F-AF38423F111A}"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EDAF8F-4395-462C-851F-AF38423F111A}"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36748814-5B48-4F97-9808-5E099A81A9C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EDAF8F-4395-462C-851F-AF38423F111A}"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0EDAF8F-4395-462C-851F-AF38423F111A}" type="datetimeFigureOut">
              <a:rPr lang="en-US" smtClean="0"/>
              <a:t>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EDAF8F-4395-462C-851F-AF38423F111A}" type="datetimeFigureOut">
              <a:rPr lang="en-US" smtClean="0"/>
              <a:t>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DAF8F-4395-462C-851F-AF38423F111A}" type="datetimeFigureOut">
              <a:rPr lang="en-US" smtClean="0"/>
              <a:t>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EDAF8F-4395-462C-851F-AF38423F111A}"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0EDAF8F-4395-462C-851F-AF38423F111A}"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48814-5B48-4F97-9808-5E099A81A9C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0EDAF8F-4395-462C-851F-AF38423F111A}" type="datetimeFigureOut">
              <a:rPr lang="en-US" smtClean="0"/>
              <a:t>2/28/2017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6748814-5B48-4F97-9808-5E099A81A9C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omingoesalazarg.wordpress.com/2010/11/08/building-competitive-advantage-through-business-level-strategy/" TargetMode="External"/><Relationship Id="rId2" Type="http://schemas.openxmlformats.org/officeDocument/2006/relationships/hyperlink" Target="http://annals.seap.usv.ro/index.php/annals/article/viewFile/411/423"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229600" cy="1828800"/>
          </a:xfrm>
        </p:spPr>
        <p:txBody>
          <a:bodyPr/>
          <a:lstStyle/>
          <a:p>
            <a:r>
              <a:rPr lang="en-US" dirty="0" smtClean="0"/>
              <a:t>Team project-1</a:t>
            </a:r>
            <a:br>
              <a:rPr lang="en-US" dirty="0" smtClean="0"/>
            </a:br>
            <a:r>
              <a:rPr lang="en-US" dirty="0" smtClean="0"/>
              <a:t> (MGMT 510-92)</a:t>
            </a:r>
            <a:endParaRPr lang="en-US" dirty="0"/>
          </a:p>
        </p:txBody>
      </p:sp>
      <p:sp>
        <p:nvSpPr>
          <p:cNvPr id="3" name="Subtitle 2"/>
          <p:cNvSpPr>
            <a:spLocks noGrp="1"/>
          </p:cNvSpPr>
          <p:nvPr>
            <p:ph type="subTitle" idx="1"/>
          </p:nvPr>
        </p:nvSpPr>
        <p:spPr>
          <a:xfrm>
            <a:off x="1371600" y="2743200"/>
            <a:ext cx="6400800" cy="914400"/>
          </a:xfrm>
        </p:spPr>
        <p:txBody>
          <a:bodyPr/>
          <a:lstStyle/>
          <a:p>
            <a:r>
              <a:rPr lang="en-US" dirty="0" smtClean="0"/>
              <a:t>Company Name: AKV &amp; Company </a:t>
            </a:r>
            <a:endParaRPr lang="en-US" dirty="0"/>
          </a:p>
        </p:txBody>
      </p:sp>
      <p:sp>
        <p:nvSpPr>
          <p:cNvPr id="4" name="TextBox 3"/>
          <p:cNvSpPr txBox="1"/>
          <p:nvPr/>
        </p:nvSpPr>
        <p:spPr>
          <a:xfrm>
            <a:off x="457200" y="4114800"/>
            <a:ext cx="3048000" cy="1815882"/>
          </a:xfrm>
          <a:prstGeom prst="rect">
            <a:avLst/>
          </a:prstGeom>
          <a:noFill/>
        </p:spPr>
        <p:txBody>
          <a:bodyPr wrap="square" rtlCol="0">
            <a:spAutoFit/>
          </a:bodyPr>
          <a:lstStyle/>
          <a:p>
            <a:r>
              <a:rPr lang="en-US" sz="2800" dirty="0" smtClean="0"/>
              <a:t>Team:</a:t>
            </a:r>
          </a:p>
          <a:p>
            <a:r>
              <a:rPr lang="en-US" sz="2800" dirty="0" smtClean="0"/>
              <a:t>Kinjal Chauhan</a:t>
            </a:r>
          </a:p>
          <a:p>
            <a:pPr lvl="0"/>
            <a:r>
              <a:rPr lang="en-US" sz="2800" dirty="0"/>
              <a:t>Abel Asrat</a:t>
            </a:r>
          </a:p>
          <a:p>
            <a:r>
              <a:rPr lang="en-US" sz="2800" dirty="0" smtClean="0"/>
              <a:t>veera</a:t>
            </a:r>
          </a:p>
        </p:txBody>
      </p:sp>
    </p:spTree>
    <p:extLst>
      <p:ext uri="{BB962C8B-B14F-4D97-AF65-F5344CB8AC3E}">
        <p14:creationId xmlns:p14="http://schemas.microsoft.com/office/powerpoint/2010/main" val="1062398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To Develop Competencies</a:t>
            </a:r>
            <a:endParaRPr lang="en-US" dirty="0"/>
          </a:p>
        </p:txBody>
      </p:sp>
      <p:sp>
        <p:nvSpPr>
          <p:cNvPr id="3" name="Content Placeholder 2"/>
          <p:cNvSpPr>
            <a:spLocks noGrp="1"/>
          </p:cNvSpPr>
          <p:nvPr>
            <p:ph idx="1"/>
          </p:nvPr>
        </p:nvSpPr>
        <p:spPr>
          <a:xfrm>
            <a:off x="457200" y="1371600"/>
            <a:ext cx="8229600" cy="4937760"/>
          </a:xfrm>
        </p:spPr>
        <p:txBody>
          <a:bodyPr>
            <a:noAutofit/>
          </a:bodyPr>
          <a:lstStyle/>
          <a:p>
            <a:pPr marL="137160" indent="0" fontAlgn="base">
              <a:buNone/>
            </a:pPr>
            <a:r>
              <a:rPr lang="en-US" sz="1600" dirty="0">
                <a:latin typeface="Times New Roman" panose="02020603050405020304" pitchFamily="18" charset="0"/>
                <a:cs typeface="Times New Roman" panose="02020603050405020304" pitchFamily="18" charset="0"/>
              </a:rPr>
              <a:t>The core competencies that our company can improve to gain competitive edge on our market competitors are as follows</a:t>
            </a:r>
          </a:p>
          <a:p>
            <a:pPr fontAlgn="base"/>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Innovation</a:t>
            </a:r>
            <a:endParaRPr lang="en-US" sz="1600" dirty="0">
              <a:latin typeface="Times New Roman" panose="02020603050405020304" pitchFamily="18" charset="0"/>
              <a:cs typeface="Times New Roman" panose="02020603050405020304" pitchFamily="18" charset="0"/>
            </a:endParaRPr>
          </a:p>
          <a:p>
            <a:pPr marL="137160" indent="0" fontAlgn="base">
              <a:buNone/>
            </a:pPr>
            <a:r>
              <a:rPr lang="en-US" sz="1600" dirty="0">
                <a:latin typeface="Times New Roman" panose="02020603050405020304" pitchFamily="18" charset="0"/>
                <a:cs typeface="Times New Roman" panose="02020603050405020304" pitchFamily="18" charset="0"/>
              </a:rPr>
              <a:t>Research and development of new products will take our company to the next level with cutting edge technological innovations in our pipeline. We need to bump up our resources to meet the deadlines and also explore options into acquiring small companies that have innovative products</a:t>
            </a:r>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p>
          <a:p>
            <a:pPr fontAlgn="base"/>
            <a:r>
              <a:rPr lang="en-US" sz="1600" b="1" dirty="0">
                <a:latin typeface="Times New Roman" panose="02020603050405020304" pitchFamily="18" charset="0"/>
                <a:cs typeface="Times New Roman" panose="02020603050405020304" pitchFamily="18" charset="0"/>
              </a:rPr>
              <a:t>Quality</a:t>
            </a:r>
            <a:endParaRPr lang="en-US" sz="1600" dirty="0">
              <a:latin typeface="Times New Roman" panose="02020603050405020304" pitchFamily="18" charset="0"/>
              <a:cs typeface="Times New Roman" panose="02020603050405020304" pitchFamily="18" charset="0"/>
            </a:endParaRPr>
          </a:p>
          <a:p>
            <a:pPr marL="137160" indent="0" fontAlgn="base">
              <a:buNone/>
            </a:pPr>
            <a:r>
              <a:rPr lang="en-US" sz="1600" dirty="0">
                <a:latin typeface="Times New Roman" panose="02020603050405020304" pitchFamily="18" charset="0"/>
                <a:cs typeface="Times New Roman" panose="02020603050405020304" pitchFamily="18" charset="0"/>
              </a:rPr>
              <a:t>Maintaining our product quality is one of the priorities to be able to sustain in the ever growing market with a lot of competitors.  </a:t>
            </a:r>
          </a:p>
          <a:p>
            <a:pPr fontAlgn="base"/>
            <a:r>
              <a:rPr lang="en-US" sz="1600" b="1" dirty="0">
                <a:latin typeface="Times New Roman" panose="02020603050405020304" pitchFamily="18" charset="0"/>
                <a:cs typeface="Times New Roman" panose="02020603050405020304" pitchFamily="18" charset="0"/>
              </a:rPr>
              <a:t>Customer Service</a:t>
            </a:r>
            <a:endParaRPr lang="en-US" sz="1600" dirty="0">
              <a:latin typeface="Times New Roman" panose="02020603050405020304" pitchFamily="18" charset="0"/>
              <a:cs typeface="Times New Roman" panose="02020603050405020304" pitchFamily="18" charset="0"/>
            </a:endParaRPr>
          </a:p>
          <a:p>
            <a:pPr marL="137160" indent="0" fontAlgn="base">
              <a:buNone/>
            </a:pPr>
            <a:r>
              <a:rPr lang="en-US" sz="1600" dirty="0">
                <a:latin typeface="Times New Roman" panose="02020603050405020304" pitchFamily="18" charset="0"/>
                <a:cs typeface="Times New Roman" panose="02020603050405020304" pitchFamily="18" charset="0"/>
              </a:rPr>
              <a:t>Being a service based company customer satisfaction falls right on the number one priorities to be able to gain competitive advantage in this market</a:t>
            </a:r>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p>
          <a:p>
            <a:pPr fontAlgn="base"/>
            <a:r>
              <a:rPr lang="en-US" sz="1600" b="1" dirty="0">
                <a:latin typeface="Times New Roman" panose="02020603050405020304" pitchFamily="18" charset="0"/>
                <a:cs typeface="Times New Roman" panose="02020603050405020304" pitchFamily="18" charset="0"/>
              </a:rPr>
              <a:t>Flexibility</a:t>
            </a:r>
            <a:endParaRPr lang="en-US" sz="1600" dirty="0">
              <a:latin typeface="Times New Roman" panose="02020603050405020304" pitchFamily="18" charset="0"/>
              <a:cs typeface="Times New Roman" panose="02020603050405020304" pitchFamily="18" charset="0"/>
            </a:endParaRPr>
          </a:p>
          <a:p>
            <a:pPr marL="137160" indent="0">
              <a:buNone/>
            </a:pPr>
            <a:r>
              <a:rPr lang="en-US" sz="1600" dirty="0">
                <a:latin typeface="Times New Roman" panose="02020603050405020304" pitchFamily="18" charset="0"/>
                <a:cs typeface="Times New Roman" panose="02020603050405020304" pitchFamily="18" charset="0"/>
              </a:rPr>
              <a:t>With the ever evolving businesses and the customer’s requirements being flexible to the market’s volatility will give us an opportunity to explore new options as well as get accustomed to the new changes that customers are expecting from our services.</a:t>
            </a:r>
          </a:p>
          <a:p>
            <a:pPr marL="137160" indent="0">
              <a:buNone/>
            </a:pPr>
            <a:r>
              <a:rPr lang="en-US" sz="1600" dirty="0">
                <a:latin typeface="Times New Roman" panose="02020603050405020304" pitchFamily="18" charset="0"/>
                <a:cs typeface="Times New Roman" panose="02020603050405020304" pitchFamily="18" charset="0"/>
              </a:rPr>
              <a:t> </a:t>
            </a:r>
          </a:p>
          <a:p>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31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Competitive advantage at functional level</a:t>
            </a: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Our objective on functional level is to reduce the manufacturing and shipping costs of our products so we can deliver quality products for much higher margins at the same time improve our cash flow do we can diversify our research and developments for new products in the emerging markets.</a:t>
            </a:r>
          </a:p>
          <a:p>
            <a:r>
              <a:rPr lang="en-US" sz="2400" dirty="0">
                <a:latin typeface="Times New Roman" panose="02020603050405020304" pitchFamily="18" charset="0"/>
                <a:cs typeface="Times New Roman" panose="02020603050405020304" pitchFamily="18" charset="0"/>
              </a:rPr>
              <a:t>To achieve superiority over the market we need to have an edge in 4 different areas of our business superior responsiveness, quality, innovation, efficiency.</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745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Competitive advantage at </a:t>
            </a:r>
            <a:r>
              <a:rPr lang="en-US" dirty="0" smtClean="0"/>
              <a:t>business </a:t>
            </a:r>
            <a:r>
              <a:rPr lang="en-US" dirty="0"/>
              <a:t>level</a:t>
            </a: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In order to achieve competitive advantage on the business level we are going to implement the matrix of </a:t>
            </a:r>
            <a:r>
              <a:rPr lang="en-US" sz="2400" dirty="0" err="1">
                <a:latin typeface="Times New Roman" panose="02020603050405020304" pitchFamily="18" charset="0"/>
                <a:cs typeface="Times New Roman" panose="02020603050405020304" pitchFamily="18" charset="0"/>
              </a:rPr>
              <a:t>Ansoff</a:t>
            </a:r>
            <a:r>
              <a:rPr lang="en-US" sz="2400" dirty="0">
                <a:latin typeface="Times New Roman" panose="02020603050405020304" pitchFamily="18" charset="0"/>
                <a:cs typeface="Times New Roman" panose="02020603050405020304" pitchFamily="18" charset="0"/>
              </a:rPr>
              <a:t>, which helps in focusing on the marketing strategies for the new products and market penetration of the existing products.  </a:t>
            </a:r>
          </a:p>
          <a:p>
            <a:r>
              <a:rPr lang="en-US" sz="2400" dirty="0">
                <a:latin typeface="Times New Roman" panose="02020603050405020304" pitchFamily="18" charset="0"/>
                <a:cs typeface="Times New Roman" panose="02020603050405020304" pitchFamily="18" charset="0"/>
              </a:rPr>
              <a:t>Market penetration strategy’s aim is to increase the sales of our existing products without becoming part of a new market. Our strategy is to pull out a part of our customer base, to achieve this company needs to spend a little more on product promotion and for quality increase of the product.</a:t>
            </a:r>
          </a:p>
          <a:p>
            <a:pPr marL="13716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109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Develop strategy at Industry Level</a:t>
            </a: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Our business strategic plan has started when we submit the team statement with a basic company overview describing the nature and business model with long and short term objectives of the company. We stated the vision and mission statements of the company to elucidate the purposes the company serves during its lifecycle and the reasons for its existence.  In this document we further elucidate the business strategic plan using various graphic techniques such as Porter’s Five Forces Assessment, Business objective chart.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7448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dirty="0">
                <a:effectLst/>
              </a:rPr>
              <a:t>Goals, Objectives, metrics and risk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79699882"/>
              </p:ext>
            </p:extLst>
          </p:nvPr>
        </p:nvGraphicFramePr>
        <p:xfrm>
          <a:off x="228600" y="1371598"/>
          <a:ext cx="8610600" cy="4800602"/>
        </p:xfrm>
        <a:graphic>
          <a:graphicData uri="http://schemas.openxmlformats.org/drawingml/2006/table">
            <a:tbl>
              <a:tblPr firstRow="1" bandRow="1">
                <a:tableStyleId>{5C22544A-7EE6-4342-B048-85BDC9FD1C3A}</a:tableStyleId>
              </a:tblPr>
              <a:tblGrid>
                <a:gridCol w="533400"/>
                <a:gridCol w="1905000"/>
                <a:gridCol w="2727960"/>
                <a:gridCol w="1722120"/>
                <a:gridCol w="1722120"/>
              </a:tblGrid>
              <a:tr h="304802">
                <a:tc>
                  <a:txBody>
                    <a:bodyPr/>
                    <a:lstStyle/>
                    <a:p>
                      <a:pPr algn="ctr"/>
                      <a:r>
                        <a:rPr lang="en-US" sz="1200" dirty="0" smtClean="0">
                          <a:latin typeface="Times New Roman" panose="02020603050405020304" pitchFamily="18" charset="0"/>
                          <a:cs typeface="Times New Roman" panose="02020603050405020304" pitchFamily="18" charset="0"/>
                        </a:rPr>
                        <a:t>No</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Goals</a:t>
                      </a:r>
                      <a:endParaRPr lang="en-US" sz="12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anose="02020603050405020304" pitchFamily="18" charset="0"/>
                          <a:cs typeface="Times New Roman" panose="02020603050405020304" pitchFamily="18" charset="0"/>
                        </a:rPr>
                        <a:t>High level objectives</a:t>
                      </a:r>
                    </a:p>
                    <a:p>
                      <a:endParaRPr lang="en-US" sz="12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anose="02020603050405020304" pitchFamily="18" charset="0"/>
                          <a:cs typeface="Times New Roman" panose="02020603050405020304" pitchFamily="18" charset="0"/>
                        </a:rPr>
                        <a:t>Measure/Metrics</a:t>
                      </a:r>
                    </a:p>
                    <a:p>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Risks</a:t>
                      </a:r>
                      <a:endParaRPr lang="en-US" sz="1200" dirty="0">
                        <a:latin typeface="Times New Roman" panose="02020603050405020304" pitchFamily="18" charset="0"/>
                        <a:cs typeface="Times New Roman" panose="02020603050405020304" pitchFamily="18" charset="0"/>
                      </a:endParaRPr>
                    </a:p>
                  </a:txBody>
                  <a:tcPr/>
                </a:tc>
              </a:tr>
              <a:tr h="874254">
                <a:tc>
                  <a:txBody>
                    <a:bodyPr/>
                    <a:lstStyle/>
                    <a:p>
                      <a:pPr algn="ctr"/>
                      <a:r>
                        <a:rPr lang="en-US" sz="1200" dirty="0" smtClean="0">
                          <a:latin typeface="Times New Roman" panose="02020603050405020304" pitchFamily="18" charset="0"/>
                          <a:cs typeface="Times New Roman" panose="02020603050405020304" pitchFamily="18" charset="0"/>
                        </a:rPr>
                        <a:t>1</a:t>
                      </a:r>
                    </a:p>
                    <a:p>
                      <a:pPr algn="ct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Expanding service by providing diversified Information Technology products and services.</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Company plans to expand its branches to Canada, Germany and Australia by providing                                                                                               *The expansion is expected to be in operation with the new branches functional no late than the 1QRT Year 5. </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existence of operational branches in Canada, Germany and Australia within 5 years</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Foreign regulations and compliance; economic or geopolitical landscape/constraints</a:t>
                      </a:r>
                      <a:endParaRPr lang="en-US" sz="1200" dirty="0">
                        <a:latin typeface="Times New Roman" panose="02020603050405020304" pitchFamily="18" charset="0"/>
                        <a:cs typeface="Times New Roman" panose="02020603050405020304" pitchFamily="18" charset="0"/>
                      </a:endParaRPr>
                    </a:p>
                  </a:txBody>
                  <a:tcPr/>
                </a:tc>
              </a:tr>
              <a:tr h="1402082">
                <a:tc>
                  <a:txBody>
                    <a:bodyPr/>
                    <a:lstStyle/>
                    <a:p>
                      <a:pPr algn="ctr"/>
                      <a:r>
                        <a:rPr lang="en-US" sz="1200" dirty="0" smtClean="0">
                          <a:latin typeface="Times New Roman" panose="02020603050405020304" pitchFamily="18" charset="0"/>
                          <a:cs typeface="Times New Roman" panose="02020603050405020304" pitchFamily="18" charset="0"/>
                        </a:rPr>
                        <a:t>2</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Being a major digital enterprise by not only providing but also extensively utilizing state of the art Information Technology products and services.</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Company will offer an integrated web portal for all its services and will be made available to the customers within the specified timeframes:                                                                                       The service is expected to be available to customers by 1QRT Year 5. </a:t>
                      </a: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availability of a central web portal for the services the company provides in the  1QRT Year </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availability of a central web portal for the services the company provides in the  1QRT Year </a:t>
                      </a:r>
                      <a:endParaRPr lang="en-US" sz="1200" dirty="0">
                        <a:latin typeface="Times New Roman" panose="02020603050405020304" pitchFamily="18" charset="0"/>
                        <a:cs typeface="Times New Roman" panose="02020603050405020304" pitchFamily="18" charset="0"/>
                      </a:endParaRPr>
                    </a:p>
                  </a:txBody>
                  <a:tcPr/>
                </a:tc>
              </a:tr>
              <a:tr h="1752600">
                <a:tc>
                  <a:txBody>
                    <a:bodyPr/>
                    <a:lstStyle/>
                    <a:p>
                      <a:pPr algn="ctr"/>
                      <a:r>
                        <a:rPr lang="en-US" sz="1200" dirty="0" smtClean="0">
                          <a:latin typeface="Times New Roman" panose="02020603050405020304" pitchFamily="18" charset="0"/>
                          <a:cs typeface="Times New Roman" panose="02020603050405020304" pitchFamily="18" charset="0"/>
                        </a:rPr>
                        <a:t>2</a:t>
                      </a:r>
                      <a:endParaRPr lang="en-US" sz="1200" dirty="0">
                        <a:latin typeface="Times New Roman" panose="02020603050405020304" pitchFamily="18" charset="0"/>
                        <a:cs typeface="Times New Roman" panose="02020603050405020304" pitchFamily="18" charset="0"/>
                      </a:endParaRPr>
                    </a:p>
                  </a:txBody>
                  <a:tcPr/>
                </a:tc>
                <a:tc>
                  <a:txBody>
                    <a:bodyPr/>
                    <a:lstStyle/>
                    <a:p>
                      <a:endParaRPr lang="en-US" sz="1200" dirty="0">
                        <a:latin typeface="Times New Roman" panose="02020603050405020304" pitchFamily="18" charset="0"/>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Company is planning to be a full fledged digital enterprise  provide all its services via the internet in addition to the transactions at the company facilities.   The service is expected to be available to customers by 1QRT Year 5.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availability of a central web portal for the services the company provides in the  1QRT Year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All the internal and external risks associated with transforming a business into a digital enterprise apply here</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0842247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103977605"/>
              </p:ext>
            </p:extLst>
          </p:nvPr>
        </p:nvGraphicFramePr>
        <p:xfrm>
          <a:off x="304800" y="152400"/>
          <a:ext cx="8305800" cy="5476240"/>
        </p:xfrm>
        <a:graphic>
          <a:graphicData uri="http://schemas.openxmlformats.org/drawingml/2006/table">
            <a:tbl>
              <a:tblPr firstRow="1" bandRow="1">
                <a:tableStyleId>{5C22544A-7EE6-4342-B048-85BDC9FD1C3A}</a:tableStyleId>
              </a:tblPr>
              <a:tblGrid>
                <a:gridCol w="533400"/>
                <a:gridCol w="2286000"/>
                <a:gridCol w="1935480"/>
                <a:gridCol w="1645920"/>
                <a:gridCol w="1905000"/>
              </a:tblGrid>
              <a:tr h="1778000">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3</a:t>
                      </a:r>
                    </a:p>
                    <a:p>
                      <a:pPr marL="0" algn="l" rtl="0" eaLnBrk="1" latinLnBrk="0" hangingPunct="1"/>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Eventually replacing the current small IT business by a new major IT company with sustainable presence in the IT industry.</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Company is planning to be a multinational IT enterprise  provide all the major IT services via the web in addition to the transactions at the company facilities.   The service is expected to be available to customers by 1QRT Year 10.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availability of a services to the worldwide market via the company's strategic branches in major world cities. These services are expected to be functional by 1QRT Year 10.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Foreign regulations and compliance; economic or geopolitical landscape/constraints</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r>
              <a:tr h="2252134">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4</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Perform a thorough analysis on the current business and create a strategic planning and resource management design which will serve as road map for the envisioned new enterprise.</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To complete the detail strategic planning for the new company</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availability of clear and documented business strategy by the end of the second year.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Changes in the business environment which may force for significant or total redesign of the business plan.</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r>
              <a:tr h="1303866">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5</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Design and implement the basic structure of the new enterprise within the coming two years.</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Implement the core features within the next two years.</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The presence of a visible structure of the strategic plan in the organizational framework by the end of the second year.    .</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algn="l" rtl="0" eaLnBrk="1" latinLnBrk="0" hangingPunct="1"/>
                      <a:r>
                        <a:rPr kumimoji="0" lang="en-US" sz="1200" kern="1200" dirty="0" smtClean="0">
                          <a:solidFill>
                            <a:schemeClr val="dk1"/>
                          </a:solidFill>
                          <a:effectLst/>
                          <a:latin typeface="Times New Roman" panose="02020603050405020304" pitchFamily="18" charset="0"/>
                          <a:ea typeface="+mn-ea"/>
                          <a:cs typeface="Times New Roman" panose="02020603050405020304" pitchFamily="18" charset="0"/>
                        </a:rPr>
                        <a:t>Changes in the business environment which may force for significant or total redesign of the business plan.</a:t>
                      </a:r>
                      <a:endParaRPr kumimoji="0" lang="en-US"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282864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Relation to Michael porter’s model</a:t>
            </a:r>
          </a:p>
        </p:txBody>
      </p:sp>
      <p:sp>
        <p:nvSpPr>
          <p:cNvPr id="5" name="Down Arrow 4"/>
          <p:cNvSpPr/>
          <p:nvPr/>
        </p:nvSpPr>
        <p:spPr>
          <a:xfrm>
            <a:off x="3867148" y="2113095"/>
            <a:ext cx="1238251" cy="1436939"/>
          </a:xfrm>
          <a:prstGeom prst="downArrow">
            <a:avLst>
              <a:gd name="adj1" fmla="val 50000"/>
              <a:gd name="adj2" fmla="val 583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t> Threat </a:t>
            </a:r>
            <a:r>
              <a:rPr lang="en-US" sz="1400" b="1" dirty="0"/>
              <a:t>of N</a:t>
            </a:r>
            <a:r>
              <a:rPr lang="en-US" sz="1400" b="1" dirty="0" smtClean="0"/>
              <a:t>ew Entry </a:t>
            </a:r>
            <a:endParaRPr lang="en-US" sz="1400" dirty="0"/>
          </a:p>
        </p:txBody>
      </p:sp>
      <p:sp>
        <p:nvSpPr>
          <p:cNvPr id="6" name="Left Arrow 5"/>
          <p:cNvSpPr/>
          <p:nvPr/>
        </p:nvSpPr>
        <p:spPr>
          <a:xfrm>
            <a:off x="5029199" y="3478381"/>
            <a:ext cx="1447799" cy="101840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t>Buyer Power</a:t>
            </a:r>
            <a:endParaRPr lang="en-US" sz="1400" dirty="0"/>
          </a:p>
        </p:txBody>
      </p:sp>
      <p:sp>
        <p:nvSpPr>
          <p:cNvPr id="7" name="Right Arrow 6"/>
          <p:cNvSpPr/>
          <p:nvPr/>
        </p:nvSpPr>
        <p:spPr>
          <a:xfrm>
            <a:off x="2590800" y="3491492"/>
            <a:ext cx="1447800" cy="8577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t>Supplier Power</a:t>
            </a:r>
            <a:endParaRPr lang="en-US" sz="1400" dirty="0"/>
          </a:p>
        </p:txBody>
      </p:sp>
      <p:sp>
        <p:nvSpPr>
          <p:cNvPr id="8" name="Up Arrow 7"/>
          <p:cNvSpPr/>
          <p:nvPr/>
        </p:nvSpPr>
        <p:spPr>
          <a:xfrm>
            <a:off x="3867148" y="4536831"/>
            <a:ext cx="1333501" cy="148296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t>Threat of Substitution</a:t>
            </a:r>
            <a:endParaRPr lang="en-US" sz="1400" dirty="0"/>
          </a:p>
        </p:txBody>
      </p:sp>
      <p:sp>
        <p:nvSpPr>
          <p:cNvPr id="9" name="Oval 8"/>
          <p:cNvSpPr/>
          <p:nvPr/>
        </p:nvSpPr>
        <p:spPr>
          <a:xfrm>
            <a:off x="3962399" y="3491492"/>
            <a:ext cx="1143001" cy="10453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t>Competitive Rivalry</a:t>
            </a:r>
            <a:endParaRPr lang="en-US" sz="1400" dirty="0"/>
          </a:p>
        </p:txBody>
      </p:sp>
      <p:sp>
        <p:nvSpPr>
          <p:cNvPr id="10" name="Rectangle 9"/>
          <p:cNvSpPr/>
          <p:nvPr/>
        </p:nvSpPr>
        <p:spPr>
          <a:xfrm>
            <a:off x="5200649" y="1201313"/>
            <a:ext cx="3576276" cy="1569660"/>
          </a:xfrm>
          <a:prstGeom prst="rect">
            <a:avLst/>
          </a:prstGeom>
        </p:spPr>
        <p:txBody>
          <a:bodyPr wrap="square">
            <a:spAutoFit/>
          </a:bodyPr>
          <a:lstStyle/>
          <a:p>
            <a:r>
              <a:rPr lang="en-US" sz="1600" b="1" dirty="0" smtClean="0">
                <a:latin typeface="Times New Roman" panose="02020603050405020304" pitchFamily="18" charset="0"/>
                <a:cs typeface="Times New Roman" panose="02020603050405020304" pitchFamily="18" charset="0"/>
              </a:rPr>
              <a:t>     Competitive </a:t>
            </a:r>
            <a:r>
              <a:rPr lang="en-US" sz="1600" b="1" dirty="0">
                <a:latin typeface="Times New Roman" panose="02020603050405020304" pitchFamily="18" charset="0"/>
                <a:cs typeface="Times New Roman" panose="02020603050405020304" pitchFamily="18" charset="0"/>
              </a:rPr>
              <a:t>Rivalry</a:t>
            </a:r>
            <a:endParaRPr lang="en-US" sz="1600"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Several </a:t>
            </a:r>
            <a:r>
              <a:rPr lang="en-US" sz="1600" dirty="0">
                <a:latin typeface="Times New Roman" panose="02020603050405020304" pitchFamily="18" charset="0"/>
                <a:cs typeface="Times New Roman" panose="02020603050405020304" pitchFamily="18" charset="0"/>
              </a:rPr>
              <a:t>competitors</a:t>
            </a:r>
          </a:p>
          <a:p>
            <a:pPr marL="285750" lvl="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Below average switching costs</a:t>
            </a:r>
          </a:p>
          <a:p>
            <a:pPr marL="285750" lvl="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Below average customer loyalty</a:t>
            </a:r>
          </a:p>
          <a:p>
            <a:pPr marL="285750" lvl="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Above average cost of leaving market</a:t>
            </a:r>
          </a:p>
          <a:p>
            <a:pPr marL="285750" lvl="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Low quality differences</a:t>
            </a:r>
          </a:p>
        </p:txBody>
      </p:sp>
      <p:sp>
        <p:nvSpPr>
          <p:cNvPr id="12" name="Rectangle 11"/>
          <p:cNvSpPr/>
          <p:nvPr/>
        </p:nvSpPr>
        <p:spPr>
          <a:xfrm>
            <a:off x="152400" y="1218898"/>
            <a:ext cx="3714748" cy="2308324"/>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Threat of New Market Entry</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Moderately challenging for new entrants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Requires specialized knowledge in IT products and services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Average economies of scale</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Average cost benefits for long term</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Strong </a:t>
            </a:r>
            <a:r>
              <a:rPr lang="en-US" sz="1600" b="1" dirty="0">
                <a:latin typeface="Times New Roman" panose="02020603050405020304" pitchFamily="18" charset="0"/>
                <a:cs typeface="Times New Roman" panose="02020603050405020304" pitchFamily="18" charset="0"/>
              </a:rPr>
              <a:t>technology protection</a:t>
            </a:r>
          </a:p>
          <a:p>
            <a:pPr lvl="0"/>
            <a:r>
              <a:rPr lang="en-US" sz="1600" b="1" dirty="0">
                <a:latin typeface="Times New Roman" panose="02020603050405020304" pitchFamily="18" charset="0"/>
                <a:cs typeface="Times New Roman" panose="02020603050405020304" pitchFamily="18" charset="0"/>
              </a:rPr>
              <a:t>Moderate barrier of entry</a:t>
            </a:r>
          </a:p>
        </p:txBody>
      </p:sp>
      <p:sp>
        <p:nvSpPr>
          <p:cNvPr id="13" name="Rectangle 12"/>
          <p:cNvSpPr/>
          <p:nvPr/>
        </p:nvSpPr>
        <p:spPr>
          <a:xfrm>
            <a:off x="23447" y="4210494"/>
            <a:ext cx="4015154" cy="2308324"/>
          </a:xfrm>
          <a:prstGeom prst="rect">
            <a:avLst/>
          </a:prstGeom>
        </p:spPr>
        <p:txBody>
          <a:bodyPr wrap="square">
            <a:spAutoFit/>
          </a:bodyPr>
          <a:lstStyle/>
          <a:p>
            <a:r>
              <a:rPr lang="en-US" sz="1600" b="1" dirty="0" smtClean="0">
                <a:latin typeface="Times New Roman" panose="02020603050405020304" pitchFamily="18" charset="0"/>
                <a:cs typeface="Times New Roman" panose="02020603050405020304" pitchFamily="18" charset="0"/>
              </a:rPr>
              <a:t>              Supplier Power</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High number of suppliers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Huge suppliers with diverse products and services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Low uniqueness of products and services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Substitutable products and services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Changeable products and services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Neutral supplier power</a:t>
            </a:r>
          </a:p>
          <a:p>
            <a:endParaRPr lang="en-US" sz="1600" b="1" dirty="0">
              <a:latin typeface="Times New Roman" panose="02020603050405020304" pitchFamily="18" charset="0"/>
              <a:cs typeface="Times New Roman" panose="02020603050405020304" pitchFamily="18" charset="0"/>
            </a:endParaRPr>
          </a:p>
        </p:txBody>
      </p:sp>
      <p:sp>
        <p:nvSpPr>
          <p:cNvPr id="14" name="Rectangle 13"/>
          <p:cNvSpPr/>
          <p:nvPr/>
        </p:nvSpPr>
        <p:spPr>
          <a:xfrm>
            <a:off x="5200649" y="4348473"/>
            <a:ext cx="3714751" cy="2308324"/>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Buyer Power</a:t>
            </a:r>
            <a:endParaRPr lang="en-US" sz="1600"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Individual </a:t>
            </a:r>
            <a:r>
              <a:rPr lang="en-US" sz="1600" b="1" dirty="0">
                <a:latin typeface="Times New Roman" panose="02020603050405020304" pitchFamily="18" charset="0"/>
                <a:cs typeface="Times New Roman" panose="02020603050405020304" pitchFamily="18" charset="0"/>
              </a:rPr>
              <a:t>customers to large retailers</a:t>
            </a:r>
          </a:p>
          <a:p>
            <a:pPr marL="285750" lvl="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Average </a:t>
            </a:r>
            <a:r>
              <a:rPr lang="en-US" sz="1600" b="1" dirty="0" smtClean="0">
                <a:latin typeface="Times New Roman" panose="02020603050405020304" pitchFamily="18" charset="0"/>
                <a:cs typeface="Times New Roman" panose="02020603050405020304" pitchFamily="18" charset="0"/>
              </a:rPr>
              <a:t>orders</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Diverse products</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High </a:t>
            </a:r>
            <a:r>
              <a:rPr lang="en-US" sz="1600" b="1" dirty="0">
                <a:latin typeface="Times New Roman" panose="02020603050405020304" pitchFamily="18" charset="0"/>
                <a:cs typeface="Times New Roman" panose="02020603050405020304" pitchFamily="18" charset="0"/>
              </a:rPr>
              <a:t>price </a:t>
            </a:r>
            <a:r>
              <a:rPr lang="en-US" sz="1600" b="1" dirty="0" smtClean="0">
                <a:latin typeface="Times New Roman" panose="02020603050405020304" pitchFamily="18" charset="0"/>
                <a:cs typeface="Times New Roman" panose="02020603050405020304" pitchFamily="18" charset="0"/>
              </a:rPr>
              <a:t>sensitivity</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High substitutability</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Low </a:t>
            </a:r>
            <a:r>
              <a:rPr lang="en-US" sz="1600" b="1" dirty="0">
                <a:latin typeface="Times New Roman" panose="02020603050405020304" pitchFamily="18" charset="0"/>
                <a:cs typeface="Times New Roman" panose="02020603050405020304" pitchFamily="18" charset="0"/>
              </a:rPr>
              <a:t>cost of </a:t>
            </a:r>
            <a:r>
              <a:rPr lang="en-US" sz="1600" b="1" dirty="0" smtClean="0">
                <a:latin typeface="Times New Roman" panose="02020603050405020304" pitchFamily="18" charset="0"/>
                <a:cs typeface="Times New Roman" panose="02020603050405020304" pitchFamily="18" charset="0"/>
              </a:rPr>
              <a:t>changing</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High </a:t>
            </a:r>
            <a:r>
              <a:rPr lang="en-US" sz="1600" b="1" dirty="0">
                <a:latin typeface="Times New Roman" panose="02020603050405020304" pitchFamily="18" charset="0"/>
                <a:cs typeface="Times New Roman" panose="02020603050405020304" pitchFamily="18" charset="0"/>
              </a:rPr>
              <a:t>customer power</a:t>
            </a:r>
          </a:p>
        </p:txBody>
      </p:sp>
      <p:sp>
        <p:nvSpPr>
          <p:cNvPr id="15" name="Rectangle 14"/>
          <p:cNvSpPr/>
          <p:nvPr/>
        </p:nvSpPr>
        <p:spPr>
          <a:xfrm>
            <a:off x="6534374" y="2831564"/>
            <a:ext cx="2428873" cy="1569660"/>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Threat of Substitution</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High </a:t>
            </a:r>
            <a:r>
              <a:rPr lang="en-US" sz="1600" b="1" dirty="0">
                <a:latin typeface="Times New Roman" panose="02020603050405020304" pitchFamily="18" charset="0"/>
                <a:cs typeface="Times New Roman" panose="02020603050405020304" pitchFamily="18" charset="0"/>
              </a:rPr>
              <a:t>cross-product </a:t>
            </a:r>
            <a:r>
              <a:rPr lang="en-US" sz="1600" b="1" dirty="0" smtClean="0">
                <a:latin typeface="Times New Roman" panose="02020603050405020304" pitchFamily="18" charset="0"/>
                <a:cs typeface="Times New Roman" panose="02020603050405020304" pitchFamily="18" charset="0"/>
              </a:rPr>
              <a:t>substitution</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Some </a:t>
            </a:r>
            <a:r>
              <a:rPr lang="en-US" sz="1600" b="1" dirty="0">
                <a:latin typeface="Times New Roman" panose="02020603050405020304" pitchFamily="18" charset="0"/>
                <a:cs typeface="Times New Roman" panose="02020603050405020304" pitchFamily="18" charset="0"/>
              </a:rPr>
              <a:t>cost of </a:t>
            </a:r>
            <a:r>
              <a:rPr lang="en-US" sz="1600" b="1" dirty="0" smtClean="0">
                <a:latin typeface="Times New Roman" panose="02020603050405020304" pitchFamily="18" charset="0"/>
                <a:cs typeface="Times New Roman" panose="02020603050405020304" pitchFamily="18" charset="0"/>
              </a:rPr>
              <a:t>change</a:t>
            </a:r>
          </a:p>
          <a:p>
            <a:pPr marL="285750" lvl="0"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High </a:t>
            </a:r>
            <a:r>
              <a:rPr lang="en-US" sz="1600" b="1" dirty="0">
                <a:latin typeface="Times New Roman" panose="02020603050405020304" pitchFamily="18" charset="0"/>
                <a:cs typeface="Times New Roman" panose="02020603050405020304" pitchFamily="18" charset="0"/>
              </a:rPr>
              <a:t>tendency of substitution</a:t>
            </a:r>
          </a:p>
        </p:txBody>
      </p:sp>
    </p:spTree>
    <p:extLst>
      <p:ext uri="{BB962C8B-B14F-4D97-AF65-F5344CB8AC3E}">
        <p14:creationId xmlns:p14="http://schemas.microsoft.com/office/powerpoint/2010/main" val="2230547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ffectLst/>
              </a:rPr>
              <a:t>Porter’s Five Forces Assessment Summary </a:t>
            </a:r>
            <a:endParaRPr lang="en-US" dirty="0"/>
          </a:p>
        </p:txBody>
      </p:sp>
      <p:sp>
        <p:nvSpPr>
          <p:cNvPr id="3" name="Content Placeholder 2"/>
          <p:cNvSpPr>
            <a:spLocks noGrp="1"/>
          </p:cNvSpPr>
          <p:nvPr>
            <p:ph idx="1"/>
          </p:nvPr>
        </p:nvSpPr>
        <p:spPr/>
        <p:txBody>
          <a:bodyPr>
            <a:normAutofit fontScale="62500" lnSpcReduction="20000"/>
          </a:bodyPr>
          <a:lstStyle/>
          <a:p>
            <a:pPr marL="137160" indent="0">
              <a:buNone/>
            </a:pPr>
            <a:r>
              <a:rPr lang="en-US" dirty="0">
                <a:latin typeface="Times New Roman" panose="02020603050405020304" pitchFamily="18" charset="0"/>
                <a:cs typeface="Times New Roman" panose="02020603050405020304" pitchFamily="18" charset="0"/>
              </a:rPr>
              <a:t>These appear to be the main concerns of the company based on the analysis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Threat of new entry</a:t>
            </a:r>
            <a:r>
              <a:rPr lang="en-US" dirty="0">
                <a:latin typeface="Times New Roman" panose="02020603050405020304" pitchFamily="18" charset="0"/>
                <a:cs typeface="Times New Roman" panose="02020603050405020304" pitchFamily="18" charset="0"/>
              </a:rPr>
              <a:t>: Is moderately challenging hence ensuring some profit sustainability. But it is not impossible for devoted new companies to enter the market and succeed in relatively short time. So there is still a risk of profit instability</a:t>
            </a:r>
            <a:r>
              <a:rPr lang="en-US" dirty="0" smtClean="0">
                <a:latin typeface="Times New Roman" panose="02020603050405020304" pitchFamily="18" charset="0"/>
                <a:cs typeface="Times New Roman" panose="02020603050405020304" pitchFamily="18" charset="0"/>
              </a:rPr>
              <a:t>.</a:t>
            </a:r>
          </a:p>
          <a:p>
            <a:pPr marL="137160" lvl="0" indent="0">
              <a:buNone/>
            </a:pP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Competitive rivalry:</a:t>
            </a:r>
            <a:r>
              <a:rPr lang="en-US" dirty="0">
                <a:latin typeface="Times New Roman" panose="02020603050405020304" pitchFamily="18" charset="0"/>
                <a:cs typeface="Times New Roman" panose="02020603050405020304" pitchFamily="18" charset="0"/>
              </a:rPr>
              <a:t> is extremely high: A rising number of competitor companies with similar products and services and a limited market creates an intense competition with frequent price cuts and various efforts to attract customers. So careful business planning is vital</a:t>
            </a:r>
            <a:r>
              <a:rPr lang="en-US" dirty="0" smtClean="0">
                <a:latin typeface="Times New Roman" panose="02020603050405020304" pitchFamily="18" charset="0"/>
                <a:cs typeface="Times New Roman" panose="02020603050405020304" pitchFamily="18" charset="0"/>
              </a:rPr>
              <a:t>.</a:t>
            </a:r>
          </a:p>
          <a:p>
            <a:pPr marL="137160" lvl="0" indent="0">
              <a:buNone/>
            </a:pP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Buyer Power:</a:t>
            </a:r>
            <a:r>
              <a:rPr lang="en-US" dirty="0">
                <a:latin typeface="Times New Roman" panose="02020603050405020304" pitchFamily="18" charset="0"/>
                <a:cs typeface="Times New Roman" panose="02020603050405020304" pitchFamily="18" charset="0"/>
              </a:rPr>
              <a:t> is very strong: Buyers have a number of options and prices to choose from. This situation with the high competitive rivalry creates high customer mobility and business </a:t>
            </a:r>
            <a:r>
              <a:rPr lang="en-US" dirty="0" smtClean="0">
                <a:latin typeface="Times New Roman" panose="02020603050405020304" pitchFamily="18" charset="0"/>
                <a:cs typeface="Times New Roman" panose="02020603050405020304" pitchFamily="18" charset="0"/>
              </a:rPr>
              <a:t>uncertainty</a:t>
            </a:r>
          </a:p>
          <a:p>
            <a:pPr marL="137160" lvl="0" indent="0">
              <a:buNone/>
            </a:pP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Threat of substitution:</a:t>
            </a:r>
            <a:r>
              <a:rPr lang="en-US" dirty="0">
                <a:latin typeface="Times New Roman" panose="02020603050405020304" pitchFamily="18" charset="0"/>
                <a:cs typeface="Times New Roman" panose="02020603050405020304" pitchFamily="18" charset="0"/>
              </a:rPr>
              <a:t> Even though the supply flow is stable the risk of substitution of undesirable or less desirable products and services may cause customer dissatisfaction and hence profit loss.</a:t>
            </a:r>
          </a:p>
          <a:p>
            <a:pPr marL="13716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9106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rPr>
              <a:t>References</a:t>
            </a:r>
            <a:endParaRPr lang="en-US" dirty="0"/>
          </a:p>
        </p:txBody>
      </p:sp>
      <p:sp>
        <p:nvSpPr>
          <p:cNvPr id="3" name="Content Placeholder 2"/>
          <p:cNvSpPr>
            <a:spLocks noGrp="1"/>
          </p:cNvSpPr>
          <p:nvPr>
            <p:ph idx="1"/>
          </p:nvPr>
        </p:nvSpPr>
        <p:spPr/>
        <p:txBody>
          <a:bodyPr>
            <a:normAutofit/>
          </a:bodyPr>
          <a:lstStyle/>
          <a:p>
            <a:pPr lvl="0"/>
            <a:r>
              <a:rPr lang="en-US" sz="2400" u="sng" dirty="0">
                <a:latin typeface="Times New Roman" panose="02020603050405020304" pitchFamily="18" charset="0"/>
                <a:cs typeface="Times New Roman" panose="02020603050405020304" pitchFamily="18" charset="0"/>
                <a:hlinkClick r:id="rId2"/>
              </a:rPr>
              <a:t>http://annals.seap.usv.ro/index.php/annals/article/viewFile/411/423</a:t>
            </a:r>
            <a:endParaRPr lang="en-US" sz="2400" dirty="0">
              <a:latin typeface="Times New Roman" panose="02020603050405020304" pitchFamily="18" charset="0"/>
              <a:cs typeface="Times New Roman" panose="02020603050405020304" pitchFamily="18" charset="0"/>
            </a:endParaRPr>
          </a:p>
          <a:p>
            <a:pPr lvl="0"/>
            <a:r>
              <a:rPr lang="en-US" sz="2400" u="sng" dirty="0">
                <a:latin typeface="Times New Roman" panose="02020603050405020304" pitchFamily="18" charset="0"/>
                <a:cs typeface="Times New Roman" panose="02020603050405020304" pitchFamily="18" charset="0"/>
                <a:hlinkClick r:id="rId3"/>
              </a:rPr>
              <a:t>https://domingoesalazarg.wordpress.com/2010/11/08/building-competitive-advantage-through-business-level-strategy/</a:t>
            </a:r>
            <a:endParaRPr lang="en-US" sz="2400" dirty="0">
              <a:latin typeface="Times New Roman" panose="02020603050405020304" pitchFamily="18" charset="0"/>
              <a:cs typeface="Times New Roman" panose="02020603050405020304" pitchFamily="18" charset="0"/>
            </a:endParaRPr>
          </a:p>
          <a:p>
            <a:pPr lvl="0"/>
            <a:r>
              <a:rPr lang="en-US" sz="2400" dirty="0">
                <a:latin typeface="Times New Roman" panose="02020603050405020304" pitchFamily="18" charset="0"/>
                <a:cs typeface="Times New Roman" panose="02020603050405020304" pitchFamily="18" charset="0"/>
              </a:rPr>
              <a:t>ISEM Project 1 part A business strategic plan summary document – by Abel Aklilu Asrat</a:t>
            </a:r>
          </a:p>
          <a:p>
            <a:pPr lvl="0"/>
            <a:r>
              <a:rPr lang="en-US" sz="2400" dirty="0">
                <a:latin typeface="Times New Roman" panose="02020603050405020304" pitchFamily="18" charset="0"/>
                <a:cs typeface="Times New Roman" panose="02020603050405020304" pitchFamily="18" charset="0"/>
              </a:rPr>
              <a:t>ISEM Project 1 part A business-it strategic planning workbook – by Abel Aklilu Asrat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7578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58044" y="2967335"/>
            <a:ext cx="3627916" cy="923330"/>
          </a:xfrm>
          <a:prstGeom prst="rect">
            <a:avLst/>
          </a:prstGeom>
          <a:noFill/>
        </p:spPr>
        <p:txBody>
          <a:bodyPr wrap="non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Thank</a:t>
            </a: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you</a:t>
            </a: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 name="Rectangle 6"/>
          <p:cNvSpPr/>
          <p:nvPr/>
        </p:nvSpPr>
        <p:spPr>
          <a:xfrm>
            <a:off x="2758042" y="2967335"/>
            <a:ext cx="3627916" cy="923330"/>
          </a:xfrm>
          <a:prstGeom prst="rect">
            <a:avLst/>
          </a:prstGeom>
          <a:noFill/>
        </p:spPr>
        <p:txBody>
          <a:bodyPr wrap="none" lIns="91440" tIns="45720" rIns="91440" bIns="45720">
            <a:spAutoFit/>
          </a:bodyPr>
          <a:lstStyle/>
          <a:p>
            <a:pPr algn="ctr"/>
            <a:r>
              <a:rPr lang="en-U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Thank you</a:t>
            </a:r>
            <a:endParaRPr lang="en-U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3199308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latin typeface="Times New Roman" panose="02020603050405020304" pitchFamily="18" charset="0"/>
                <a:cs typeface="Times New Roman" panose="02020603050405020304" pitchFamily="18" charset="0"/>
              </a:rPr>
              <a:t>Company</a:t>
            </a:r>
            <a:r>
              <a:rPr lang="en-US" dirty="0">
                <a:latin typeface="Times New Roman" panose="02020603050405020304" pitchFamily="18" charset="0"/>
                <a:cs typeface="Times New Roman" panose="02020603050405020304" pitchFamily="18" charset="0"/>
              </a:rPr>
              <a:t> Background</a:t>
            </a:r>
            <a:endParaRPr lang="en-US" dirty="0"/>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All IT service and products under one roof multinational company</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Established in </a:t>
            </a:r>
            <a:r>
              <a:rPr lang="en-US" sz="2400" dirty="0" smtClean="0">
                <a:latin typeface="Times New Roman" panose="02020603050405020304" pitchFamily="18" charset="0"/>
                <a:cs typeface="Times New Roman" panose="02020603050405020304" pitchFamily="18" charset="0"/>
              </a:rPr>
              <a:t>2013 </a:t>
            </a:r>
            <a:r>
              <a:rPr lang="en-US" sz="2400" dirty="0">
                <a:latin typeface="Times New Roman" panose="02020603050405020304" pitchFamily="18" charset="0"/>
                <a:cs typeface="Times New Roman" panose="02020603050405020304" pitchFamily="18" charset="0"/>
              </a:rPr>
              <a:t>at </a:t>
            </a:r>
            <a:r>
              <a:rPr lang="en-US" sz="2400" dirty="0" smtClean="0">
                <a:latin typeface="Times New Roman" panose="02020603050405020304" pitchFamily="18" charset="0"/>
                <a:cs typeface="Times New Roman" panose="02020603050405020304" pitchFamily="18" charset="0"/>
              </a:rPr>
              <a:t>Harrisburg.</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Products </a:t>
            </a:r>
            <a:r>
              <a:rPr lang="en-US" sz="2400" dirty="0">
                <a:latin typeface="Times New Roman" panose="02020603050405020304" pitchFamily="18" charset="0"/>
                <a:cs typeface="Times New Roman" panose="02020603050405020304" pitchFamily="18" charset="0"/>
              </a:rPr>
              <a:t>available online and in 100 </a:t>
            </a:r>
            <a:r>
              <a:rPr lang="en-US" sz="2400" dirty="0" smtClean="0">
                <a:latin typeface="Times New Roman" panose="02020603050405020304" pitchFamily="18" charset="0"/>
                <a:cs typeface="Times New Roman" panose="02020603050405020304" pitchFamily="18" charset="0"/>
              </a:rPr>
              <a:t>stores </a:t>
            </a:r>
            <a:r>
              <a:rPr lang="en-US" sz="2400" dirty="0">
                <a:latin typeface="Times New Roman" panose="02020603050405020304" pitchFamily="18" charset="0"/>
                <a:cs typeface="Times New Roman" panose="02020603050405020304" pitchFamily="18" charset="0"/>
              </a:rPr>
              <a:t>all over </a:t>
            </a:r>
            <a:r>
              <a:rPr lang="en-US" sz="2400" dirty="0" smtClean="0">
                <a:latin typeface="Times New Roman" panose="02020603050405020304" pitchFamily="18" charset="0"/>
                <a:cs typeface="Times New Roman" panose="02020603050405020304" pitchFamily="18" charset="0"/>
              </a:rPr>
              <a:t>the world.</a:t>
            </a:r>
          </a:p>
          <a:p>
            <a:r>
              <a:rPr lang="en-US" sz="2400" dirty="0" smtClean="0">
                <a:latin typeface="Times New Roman" panose="02020603050405020304" pitchFamily="18" charset="0"/>
                <a:cs typeface="Times New Roman" panose="02020603050405020304" pitchFamily="18" charset="0"/>
              </a:rPr>
              <a:t>Ecommerce facility all around the world.</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0899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Strategic Planning process</a:t>
            </a:r>
            <a:endParaRPr lang="en-US" dirty="0"/>
          </a:p>
        </p:txBody>
      </p:sp>
      <p:sp>
        <p:nvSpPr>
          <p:cNvPr id="3" name="Content Placeholder 2"/>
          <p:cNvSpPr>
            <a:spLocks noGrp="1"/>
          </p:cNvSpPr>
          <p:nvPr>
            <p:ph idx="1"/>
          </p:nvPr>
        </p:nvSpPr>
        <p:spPr/>
        <p:txBody>
          <a:bodyPr>
            <a:normAutofit lnSpcReduction="10000"/>
          </a:bodyPr>
          <a:lstStyle/>
          <a:p>
            <a:pPr marL="137160" lvl="0" indent="0">
              <a:buNone/>
            </a:pPr>
            <a:r>
              <a:rPr lang="en-US" sz="2400" dirty="0" smtClean="0">
                <a:latin typeface="Times New Roman" panose="02020603050405020304" pitchFamily="18" charset="0"/>
                <a:cs typeface="Times New Roman" panose="02020603050405020304" pitchFamily="18" charset="0"/>
              </a:rPr>
              <a:t>Our place in market.</a:t>
            </a:r>
            <a:endParaRPr lang="en-US" sz="2400" dirty="0">
              <a:latin typeface="Times New Roman" panose="02020603050405020304" pitchFamily="18" charset="0"/>
              <a:cs typeface="Times New Roman" panose="02020603050405020304" pitchFamily="18" charset="0"/>
            </a:endParaRPr>
          </a:p>
          <a:p>
            <a:pPr marL="137160" indent="0">
              <a:buNone/>
            </a:pPr>
            <a:r>
              <a:rPr lang="en-US" sz="2400" dirty="0">
                <a:latin typeface="Times New Roman" panose="02020603050405020304" pitchFamily="18" charset="0"/>
                <a:cs typeface="Times New Roman" panose="02020603050405020304" pitchFamily="18" charset="0"/>
              </a:rPr>
              <a:t>Based on our research from external consumer and internal data our company has been making steady progress in product service as well as in product sales, we need to focus on our marketing strategies for new products we are introducing into the </a:t>
            </a:r>
            <a:r>
              <a:rPr lang="en-US" sz="2400" dirty="0" smtClean="0">
                <a:latin typeface="Times New Roman" panose="02020603050405020304" pitchFamily="18" charset="0"/>
                <a:cs typeface="Times New Roman" panose="02020603050405020304" pitchFamily="18" charset="0"/>
              </a:rPr>
              <a:t>market</a:t>
            </a:r>
          </a:p>
          <a:p>
            <a:pPr marL="137160" indent="0">
              <a:buNone/>
            </a:pPr>
            <a:endParaRPr lang="en-US" sz="2400" dirty="0">
              <a:latin typeface="Times New Roman" panose="02020603050405020304" pitchFamily="18" charset="0"/>
              <a:cs typeface="Times New Roman" panose="02020603050405020304" pitchFamily="18" charset="0"/>
            </a:endParaRPr>
          </a:p>
          <a:p>
            <a:pPr marL="137160" lvl="0" indent="0">
              <a:buNone/>
            </a:pPr>
            <a:r>
              <a:rPr lang="en-US" sz="2400" b="1" dirty="0">
                <a:latin typeface="Times New Roman" panose="02020603050405020304" pitchFamily="18" charset="0"/>
                <a:cs typeface="Times New Roman" panose="02020603050405020304" pitchFamily="18" charset="0"/>
              </a:rPr>
              <a:t>Implementation of strategies-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Maintain </a:t>
            </a:r>
            <a:r>
              <a:rPr lang="en-US" sz="2400" dirty="0">
                <a:latin typeface="Times New Roman" panose="02020603050405020304" pitchFamily="18" charset="0"/>
                <a:cs typeface="Times New Roman" panose="02020603050405020304" pitchFamily="18" charset="0"/>
              </a:rPr>
              <a:t>our product quality </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Improve </a:t>
            </a:r>
            <a:r>
              <a:rPr lang="en-US" sz="2400" dirty="0">
                <a:latin typeface="Times New Roman" panose="02020603050405020304" pitchFamily="18" charset="0"/>
                <a:cs typeface="Times New Roman" panose="02020603050405020304" pitchFamily="18" charset="0"/>
              </a:rPr>
              <a:t>our customer </a:t>
            </a:r>
            <a:r>
              <a:rPr lang="en-US" sz="2400" dirty="0" smtClean="0">
                <a:latin typeface="Times New Roman" panose="02020603050405020304" pitchFamily="18" charset="0"/>
                <a:cs typeface="Times New Roman" panose="02020603050405020304" pitchFamily="18" charset="0"/>
              </a:rPr>
              <a:t>service</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Invest </a:t>
            </a:r>
            <a:r>
              <a:rPr lang="en-US" sz="2400" dirty="0">
                <a:latin typeface="Times New Roman" panose="02020603050405020304" pitchFamily="18" charset="0"/>
                <a:cs typeface="Times New Roman" panose="02020603050405020304" pitchFamily="18" charset="0"/>
              </a:rPr>
              <a:t>in marketing our new products to create a market </a:t>
            </a:r>
            <a:r>
              <a:rPr lang="en-US" sz="2400" dirty="0" smtClean="0">
                <a:latin typeface="Times New Roman" panose="02020603050405020304" pitchFamily="18" charset="0"/>
                <a:cs typeface="Times New Roman" panose="02020603050405020304" pitchFamily="18" charset="0"/>
              </a:rPr>
              <a:t>base</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Improve </a:t>
            </a:r>
            <a:r>
              <a:rPr lang="en-US" sz="2400" dirty="0">
                <a:latin typeface="Times New Roman" panose="02020603050405020304" pitchFamily="18" charset="0"/>
                <a:cs typeface="Times New Roman" panose="02020603050405020304" pitchFamily="18" charset="0"/>
              </a:rPr>
              <a:t>our manufacturing costs and manage </a:t>
            </a:r>
            <a:r>
              <a:rPr lang="en-US" sz="2400" dirty="0" smtClean="0">
                <a:latin typeface="Times New Roman" panose="02020603050405020304" pitchFamily="18" charset="0"/>
                <a:cs typeface="Times New Roman" panose="02020603050405020304" pitchFamily="18" charset="0"/>
              </a:rPr>
              <a:t>resources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335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Strategic Planning process</a:t>
            </a:r>
            <a:endParaRPr lang="en-US" dirty="0"/>
          </a:p>
        </p:txBody>
      </p:sp>
      <p:sp>
        <p:nvSpPr>
          <p:cNvPr id="3" name="Content Placeholder 2"/>
          <p:cNvSpPr>
            <a:spLocks noGrp="1"/>
          </p:cNvSpPr>
          <p:nvPr>
            <p:ph idx="1"/>
          </p:nvPr>
        </p:nvSpPr>
        <p:spPr/>
        <p:txBody>
          <a:bodyPr>
            <a:normAutofit/>
          </a:bodyPr>
          <a:lstStyle/>
          <a:p>
            <a:pPr marL="137160" lvl="0" indent="0">
              <a:buNone/>
            </a:pPr>
            <a:r>
              <a:rPr lang="en-US" sz="2400" dirty="0" smtClean="0">
                <a:latin typeface="Times New Roman" panose="02020603050405020304" pitchFamily="18" charset="0"/>
                <a:cs typeface="Times New Roman" panose="02020603050405020304" pitchFamily="18" charset="0"/>
              </a:rPr>
              <a:t>Future goal</a:t>
            </a:r>
          </a:p>
          <a:p>
            <a:r>
              <a:rPr lang="en-US" sz="2400" dirty="0" smtClean="0">
                <a:latin typeface="Times New Roman" panose="02020603050405020304" pitchFamily="18" charset="0"/>
                <a:cs typeface="Times New Roman" panose="02020603050405020304" pitchFamily="18" charset="0"/>
              </a:rPr>
              <a:t>Market </a:t>
            </a:r>
            <a:r>
              <a:rPr lang="en-US" sz="2400" dirty="0">
                <a:latin typeface="Times New Roman" panose="02020603050405020304" pitchFamily="18" charset="0"/>
                <a:cs typeface="Times New Roman" panose="02020603050405020304" pitchFamily="18" charset="0"/>
              </a:rPr>
              <a:t>leaders in product </a:t>
            </a:r>
            <a:r>
              <a:rPr lang="en-US" sz="2400" dirty="0" smtClean="0">
                <a:latin typeface="Times New Roman" panose="02020603050405020304" pitchFamily="18" charset="0"/>
                <a:cs typeface="Times New Roman" panose="02020603050405020304" pitchFamily="18" charset="0"/>
              </a:rPr>
              <a:t>service</a:t>
            </a:r>
          </a:p>
          <a:p>
            <a:r>
              <a:rPr lang="en-US" sz="2400" dirty="0" smtClean="0">
                <a:latin typeface="Times New Roman" panose="02020603050405020304" pitchFamily="18" charset="0"/>
                <a:cs typeface="Times New Roman" panose="02020603050405020304" pitchFamily="18" charset="0"/>
              </a:rPr>
              <a:t>Customer </a:t>
            </a:r>
            <a:r>
              <a:rPr lang="en-US" sz="2400" dirty="0">
                <a:latin typeface="Times New Roman" panose="02020603050405020304" pitchFamily="18" charset="0"/>
                <a:cs typeface="Times New Roman" panose="02020603050405020304" pitchFamily="18" charset="0"/>
              </a:rPr>
              <a:t>service to be </a:t>
            </a:r>
            <a:r>
              <a:rPr lang="en-US" sz="2400" dirty="0" smtClean="0">
                <a:latin typeface="Times New Roman" panose="02020603050405020304" pitchFamily="18" charset="0"/>
                <a:cs typeface="Times New Roman" panose="02020603050405020304" pitchFamily="18" charset="0"/>
              </a:rPr>
              <a:t>100%</a:t>
            </a:r>
          </a:p>
          <a:p>
            <a:r>
              <a:rPr lang="en-US" sz="2400" dirty="0" smtClean="0">
                <a:latin typeface="Times New Roman" panose="02020603050405020304" pitchFamily="18" charset="0"/>
                <a:cs typeface="Times New Roman" panose="02020603050405020304" pitchFamily="18" charset="0"/>
              </a:rPr>
              <a:t>Improve </a:t>
            </a:r>
            <a:r>
              <a:rPr lang="en-US" sz="2400" dirty="0">
                <a:latin typeface="Times New Roman" panose="02020603050405020304" pitchFamily="18" charset="0"/>
                <a:cs typeface="Times New Roman" panose="02020603050405020304" pitchFamily="18" charset="0"/>
              </a:rPr>
              <a:t>Sales on new products </a:t>
            </a:r>
            <a:endParaRPr lang="en-US" sz="2400" dirty="0" smtClean="0">
              <a:latin typeface="Times New Roman" panose="02020603050405020304" pitchFamily="18" charset="0"/>
              <a:cs typeface="Times New Roman" panose="02020603050405020304" pitchFamily="18" charset="0"/>
            </a:endParaRPr>
          </a:p>
          <a:p>
            <a:pPr marL="137160" indent="0">
              <a:buNone/>
            </a:pPr>
            <a:endParaRPr lang="en-US" sz="2400" dirty="0">
              <a:latin typeface="Times New Roman" panose="02020603050405020304" pitchFamily="18" charset="0"/>
              <a:cs typeface="Times New Roman" panose="02020603050405020304" pitchFamily="18" charset="0"/>
            </a:endParaRPr>
          </a:p>
          <a:p>
            <a:pPr marL="137160" lvl="0" indent="0">
              <a:buNone/>
            </a:pPr>
            <a:r>
              <a:rPr lang="en-US" sz="2400" dirty="0" smtClean="0">
                <a:latin typeface="Times New Roman" panose="02020603050405020304" pitchFamily="18" charset="0"/>
                <a:cs typeface="Times New Roman" panose="02020603050405020304" pitchFamily="18" charset="0"/>
              </a:rPr>
              <a:t>Effort to achieve goal</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Functional and Business strategies to help implement our plans for the coming Fiscal Year.</a:t>
            </a:r>
          </a:p>
          <a:p>
            <a:pPr lvl="0"/>
            <a:endParaRPr lang="en-US" sz="2400" dirty="0">
              <a:latin typeface="Times New Roman" panose="02020603050405020304" pitchFamily="18" charset="0"/>
              <a:cs typeface="Times New Roman" panose="02020603050405020304" pitchFamily="18" charset="0"/>
            </a:endParaRPr>
          </a:p>
          <a:p>
            <a:pPr marL="13716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485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Business Model</a:t>
            </a:r>
            <a:endParaRPr lang="en-US" dirty="0"/>
          </a:p>
        </p:txBody>
      </p:sp>
      <p:sp>
        <p:nvSpPr>
          <p:cNvPr id="3" name="Content Placeholder 2"/>
          <p:cNvSpPr>
            <a:spLocks noGrp="1"/>
          </p:cNvSpPr>
          <p:nvPr>
            <p:ph idx="1"/>
          </p:nvPr>
        </p:nvSpPr>
        <p:spPr/>
        <p:txBody>
          <a:bodyPr>
            <a:normAutofit fontScale="92500" lnSpcReduction="10000"/>
          </a:bodyPr>
          <a:lstStyle/>
          <a:p>
            <a:pPr marL="137160" lvl="0" indent="0">
              <a:buNone/>
            </a:pPr>
            <a:r>
              <a:rPr lang="en-US" b="1" dirty="0">
                <a:latin typeface="Times New Roman" panose="02020603050405020304" pitchFamily="18" charset="0"/>
                <a:cs typeface="Times New Roman" panose="02020603050405020304" pitchFamily="18" charset="0"/>
              </a:rPr>
              <a:t>Products and Service</a:t>
            </a:r>
          </a:p>
          <a:p>
            <a:pPr lvl="0"/>
            <a:r>
              <a:rPr lang="en-US" sz="1800" dirty="0">
                <a:latin typeface="Times New Roman" panose="02020603050405020304" pitchFamily="18" charset="0"/>
                <a:cs typeface="Times New Roman" panose="02020603050405020304" pitchFamily="18" charset="0"/>
              </a:rPr>
              <a:t>IT hardware Products</a:t>
            </a:r>
          </a:p>
          <a:p>
            <a:pPr lvl="0"/>
            <a:r>
              <a:rPr lang="en-US" sz="1800" dirty="0">
                <a:latin typeface="Times New Roman" panose="02020603050405020304" pitchFamily="18" charset="0"/>
                <a:cs typeface="Times New Roman" panose="02020603050405020304" pitchFamily="18" charset="0"/>
              </a:rPr>
              <a:t>software products</a:t>
            </a:r>
          </a:p>
          <a:p>
            <a:pPr lvl="0"/>
            <a:r>
              <a:rPr lang="en-US" sz="1800" dirty="0">
                <a:latin typeface="Times New Roman" panose="02020603050405020304" pitchFamily="18" charset="0"/>
                <a:cs typeface="Times New Roman" panose="02020603050405020304" pitchFamily="18" charset="0"/>
              </a:rPr>
              <a:t>enterprise applications</a:t>
            </a:r>
          </a:p>
          <a:p>
            <a:pPr lvl="0"/>
            <a:r>
              <a:rPr lang="en-US" sz="1800" dirty="0">
                <a:latin typeface="Times New Roman" panose="02020603050405020304" pitchFamily="18" charset="0"/>
                <a:cs typeface="Times New Roman" panose="02020603050405020304" pitchFamily="18" charset="0"/>
              </a:rPr>
              <a:t>electronics accessories</a:t>
            </a:r>
          </a:p>
          <a:p>
            <a:pPr lvl="0"/>
            <a:r>
              <a:rPr lang="en-US" sz="1800" dirty="0">
                <a:latin typeface="Times New Roman" panose="02020603050405020304" pitchFamily="18" charset="0"/>
                <a:cs typeface="Times New Roman" panose="02020603050405020304" pitchFamily="18" charset="0"/>
              </a:rPr>
              <a:t>Ecommerce</a:t>
            </a:r>
          </a:p>
          <a:p>
            <a:pPr lvl="0"/>
            <a:r>
              <a:rPr lang="en-US" sz="1800" dirty="0">
                <a:latin typeface="Times New Roman" panose="02020603050405020304" pitchFamily="18" charset="0"/>
                <a:cs typeface="Times New Roman" panose="02020603050405020304" pitchFamily="18" charset="0"/>
              </a:rPr>
              <a:t>IT consultancy and support. </a:t>
            </a:r>
            <a:endParaRPr lang="en-US" sz="1800" dirty="0" smtClean="0">
              <a:latin typeface="Times New Roman" panose="02020603050405020304" pitchFamily="18" charset="0"/>
              <a:cs typeface="Times New Roman" panose="02020603050405020304" pitchFamily="18" charset="0"/>
            </a:endParaRPr>
          </a:p>
          <a:p>
            <a:pPr marL="137160" lvl="0" indent="0">
              <a:buNone/>
            </a:pPr>
            <a:endParaRPr lang="en-US" sz="1800" dirty="0">
              <a:latin typeface="Times New Roman" panose="02020603050405020304" pitchFamily="18" charset="0"/>
              <a:cs typeface="Times New Roman" panose="02020603050405020304" pitchFamily="18" charset="0"/>
            </a:endParaRPr>
          </a:p>
          <a:p>
            <a:pPr marL="137160" lvl="0" indent="0">
              <a:buNone/>
            </a:pPr>
            <a:r>
              <a:rPr lang="en-US" b="1" dirty="0">
                <a:latin typeface="Times New Roman" panose="02020603050405020304" pitchFamily="18" charset="0"/>
                <a:cs typeface="Times New Roman" panose="02020603050405020304" pitchFamily="18" charset="0"/>
              </a:rPr>
              <a:t>Target market</a:t>
            </a:r>
          </a:p>
          <a:p>
            <a:r>
              <a:rPr lang="en-US" sz="1800" dirty="0" smtClean="0">
                <a:latin typeface="Times New Roman" panose="02020603050405020304" pitchFamily="18" charset="0"/>
                <a:cs typeface="Times New Roman" panose="02020603050405020304" pitchFamily="18" charset="0"/>
              </a:rPr>
              <a:t>Target customers who wants to take benefit from IT consultancy</a:t>
            </a:r>
          </a:p>
          <a:p>
            <a:r>
              <a:rPr lang="en-US" sz="1800" dirty="0" smtClean="0">
                <a:latin typeface="Times New Roman" panose="02020603050405020304" pitchFamily="18" charset="0"/>
                <a:cs typeface="Times New Roman" panose="02020603050405020304" pitchFamily="18" charset="0"/>
              </a:rPr>
              <a:t>Customers who prefer latest technology products hardware or software </a:t>
            </a:r>
          </a:p>
          <a:p>
            <a:r>
              <a:rPr lang="en-US" sz="1800" dirty="0" smtClean="0">
                <a:latin typeface="Times New Roman" panose="02020603050405020304" pitchFamily="18" charset="0"/>
                <a:cs typeface="Times New Roman" panose="02020603050405020304" pitchFamily="18" charset="0"/>
              </a:rPr>
              <a:t>Customers who wants all in one stop service</a:t>
            </a:r>
          </a:p>
          <a:p>
            <a:r>
              <a:rPr lang="en-US" sz="1800" dirty="0">
                <a:latin typeface="Times New Roman" panose="02020603050405020304" pitchFamily="18" charset="0"/>
                <a:cs typeface="Times New Roman" panose="02020603050405020304" pitchFamily="18" charset="0"/>
              </a:rPr>
              <a:t>Customers </a:t>
            </a:r>
            <a:r>
              <a:rPr lang="en-US" sz="1800" dirty="0" smtClean="0">
                <a:latin typeface="Times New Roman" panose="02020603050405020304" pitchFamily="18" charset="0"/>
                <a:cs typeface="Times New Roman" panose="02020603050405020304" pitchFamily="18" charset="0"/>
              </a:rPr>
              <a:t>who wants to take benefit of </a:t>
            </a:r>
            <a:r>
              <a:rPr lang="en-US" sz="1800" dirty="0" smtClean="0"/>
              <a:t>Ecommerce which allow them to do all exchange of goods </a:t>
            </a:r>
            <a:r>
              <a:rPr lang="en-US" sz="1800" dirty="0"/>
              <a:t>and services electronically </a:t>
            </a:r>
            <a:r>
              <a:rPr lang="en-US" sz="1800" dirty="0" smtClean="0"/>
              <a:t>without any obstacles of </a:t>
            </a:r>
            <a:r>
              <a:rPr lang="en-US" sz="1800" dirty="0"/>
              <a:t>time or distance</a:t>
            </a:r>
            <a:endParaRPr lang="en-US" sz="1800" dirty="0" smtClean="0">
              <a:latin typeface="Times New Roman" panose="02020603050405020304" pitchFamily="18" charset="0"/>
              <a:cs typeface="Times New Roman" panose="02020603050405020304" pitchFamily="18" charset="0"/>
            </a:endParaRPr>
          </a:p>
          <a:p>
            <a:endParaRPr lang="en-US" sz="1800" dirty="0" smtClean="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5053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Business Model</a:t>
            </a:r>
            <a:endParaRPr lang="en-US" dirty="0"/>
          </a:p>
        </p:txBody>
      </p:sp>
      <p:sp>
        <p:nvSpPr>
          <p:cNvPr id="3" name="Content Placeholder 2"/>
          <p:cNvSpPr>
            <a:spLocks noGrp="1"/>
          </p:cNvSpPr>
          <p:nvPr>
            <p:ph idx="1"/>
          </p:nvPr>
        </p:nvSpPr>
        <p:spPr/>
        <p:txBody>
          <a:bodyPr>
            <a:normAutofit/>
          </a:bodyPr>
          <a:lstStyle/>
          <a:p>
            <a:pPr marL="137160" indent="0">
              <a:buNone/>
            </a:pPr>
            <a:r>
              <a:rPr lang="en-US" b="1" dirty="0">
                <a:latin typeface="Times New Roman" panose="02020603050405020304" pitchFamily="18" charset="0"/>
                <a:cs typeface="Times New Roman" panose="02020603050405020304" pitchFamily="18" charset="0"/>
              </a:rPr>
              <a:t>Revenue </a:t>
            </a:r>
          </a:p>
          <a:p>
            <a:r>
              <a:rPr lang="en-US" sz="1900" dirty="0">
                <a:latin typeface="Times New Roman" panose="02020603050405020304" pitchFamily="18" charset="0"/>
                <a:cs typeface="Times New Roman" panose="02020603050405020304" pitchFamily="18" charset="0"/>
              </a:rPr>
              <a:t>Ecommerce payment option</a:t>
            </a:r>
          </a:p>
          <a:p>
            <a:r>
              <a:rPr lang="en-US" sz="1900" dirty="0">
                <a:latin typeface="Times New Roman" panose="02020603050405020304" pitchFamily="18" charset="0"/>
                <a:cs typeface="Times New Roman" panose="02020603050405020304" pitchFamily="18" charset="0"/>
              </a:rPr>
              <a:t>Finance payment option with zero down payment</a:t>
            </a:r>
          </a:p>
          <a:p>
            <a:pPr marL="0" indent="0">
              <a:buFont typeface="Wingdings 2"/>
              <a:buNone/>
            </a:pPr>
            <a:endParaRPr lang="en-US" sz="1900" dirty="0">
              <a:latin typeface="Times New Roman" panose="02020603050405020304" pitchFamily="18" charset="0"/>
              <a:cs typeface="Times New Roman" panose="02020603050405020304" pitchFamily="18" charset="0"/>
            </a:endParaRPr>
          </a:p>
          <a:p>
            <a:pPr marL="137160" indent="0">
              <a:buNone/>
            </a:pPr>
            <a:r>
              <a:rPr lang="en-US" b="1" dirty="0">
                <a:latin typeface="Times New Roman" panose="02020603050405020304" pitchFamily="18" charset="0"/>
                <a:cs typeface="Times New Roman" panose="02020603050405020304" pitchFamily="18" charset="0"/>
              </a:rPr>
              <a:t>Marketing strategy:</a:t>
            </a:r>
          </a:p>
          <a:p>
            <a:r>
              <a:rPr lang="en-US" sz="1900" dirty="0">
                <a:latin typeface="Times New Roman" panose="02020603050405020304" pitchFamily="18" charset="0"/>
                <a:cs typeface="Times New Roman" panose="02020603050405020304" pitchFamily="18" charset="0"/>
              </a:rPr>
              <a:t>Surveys accompanied to know customer preferences.</a:t>
            </a:r>
          </a:p>
          <a:p>
            <a:r>
              <a:rPr lang="en-US" sz="1900" dirty="0">
                <a:latin typeface="Times New Roman" panose="02020603050405020304" pitchFamily="18" charset="0"/>
                <a:cs typeface="Times New Roman" panose="02020603050405020304" pitchFamily="18" charset="0"/>
              </a:rPr>
              <a:t>Focused on all source such as online, newspapers, magazine and Television for marketing.</a:t>
            </a:r>
          </a:p>
          <a:p>
            <a:r>
              <a:rPr lang="en-US" sz="1900" dirty="0">
                <a:latin typeface="Times New Roman" panose="02020603050405020304" pitchFamily="18" charset="0"/>
                <a:cs typeface="Times New Roman" panose="02020603050405020304" pitchFamily="18" charset="0"/>
              </a:rPr>
              <a:t>Focused on all social media marketing through creating online community such as Facebook, Twitter, Pinterest, Instagram etc.</a:t>
            </a:r>
          </a:p>
          <a:p>
            <a:pPr marL="137160" indent="0">
              <a:buNone/>
            </a:pPr>
            <a:endParaRPr lang="en-US" dirty="0"/>
          </a:p>
        </p:txBody>
      </p:sp>
    </p:spTree>
    <p:extLst>
      <p:ext uri="{BB962C8B-B14F-4D97-AF65-F5344CB8AC3E}">
        <p14:creationId xmlns:p14="http://schemas.microsoft.com/office/powerpoint/2010/main" val="1654062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Business Model</a:t>
            </a:r>
            <a:endParaRPr lang="en-US" dirty="0"/>
          </a:p>
        </p:txBody>
      </p:sp>
      <p:sp>
        <p:nvSpPr>
          <p:cNvPr id="3" name="Content Placeholder 2"/>
          <p:cNvSpPr>
            <a:spLocks noGrp="1"/>
          </p:cNvSpPr>
          <p:nvPr>
            <p:ph idx="1"/>
          </p:nvPr>
        </p:nvSpPr>
        <p:spPr>
          <a:xfrm>
            <a:off x="457200" y="1615440"/>
            <a:ext cx="8229600" cy="4709160"/>
          </a:xfrm>
        </p:spPr>
        <p:txBody>
          <a:bodyPr>
            <a:normAutofit lnSpcReduction="10000"/>
          </a:bodyPr>
          <a:lstStyle/>
          <a:p>
            <a:pPr marL="137160" indent="0">
              <a:buNone/>
            </a:pPr>
            <a:r>
              <a:rPr lang="en-US" b="1" dirty="0">
                <a:latin typeface="Times New Roman" panose="02020603050405020304" pitchFamily="18" charset="0"/>
                <a:cs typeface="Times New Roman" panose="02020603050405020304" pitchFamily="18" charset="0"/>
              </a:rPr>
              <a:t>Competition:</a:t>
            </a:r>
          </a:p>
          <a:p>
            <a:r>
              <a:rPr lang="en-US" sz="1900" dirty="0">
                <a:latin typeface="Times New Roman" panose="02020603050405020304" pitchFamily="18" charset="0"/>
                <a:cs typeface="Times New Roman" panose="02020603050405020304" pitchFamily="18" charset="0"/>
              </a:rPr>
              <a:t>A</a:t>
            </a:r>
            <a:r>
              <a:rPr lang="en-US" sz="1900" dirty="0" smtClean="0">
                <a:latin typeface="Times New Roman" panose="02020603050405020304" pitchFamily="18" charset="0"/>
                <a:cs typeface="Times New Roman" panose="02020603050405020304" pitchFamily="18" charset="0"/>
              </a:rPr>
              <a:t>ll </a:t>
            </a:r>
            <a:r>
              <a:rPr lang="en-US" sz="1900" dirty="0">
                <a:latin typeface="Times New Roman" panose="02020603050405020304" pitchFamily="18" charset="0"/>
                <a:cs typeface="Times New Roman" panose="02020603050405020304" pitchFamily="18" charset="0"/>
              </a:rPr>
              <a:t>IT </a:t>
            </a:r>
            <a:r>
              <a:rPr lang="en-US" sz="1900" dirty="0" smtClean="0">
                <a:latin typeface="Times New Roman" panose="02020603050405020304" pitchFamily="18" charset="0"/>
                <a:cs typeface="Times New Roman" panose="02020603050405020304" pitchFamily="18" charset="0"/>
              </a:rPr>
              <a:t>consultancy who provides training and placements mostly from the low-range countries.</a:t>
            </a:r>
          </a:p>
          <a:p>
            <a:r>
              <a:rPr lang="en-US" sz="1900" dirty="0" smtClean="0">
                <a:latin typeface="Times New Roman" panose="02020603050405020304" pitchFamily="18" charset="0"/>
                <a:cs typeface="Times New Roman" panose="02020603050405020304" pitchFamily="18" charset="0"/>
              </a:rPr>
              <a:t>For hardware products-  Apple, Samsung etc.</a:t>
            </a:r>
          </a:p>
          <a:p>
            <a:r>
              <a:rPr lang="en-US" sz="1900" dirty="0" smtClean="0">
                <a:latin typeface="Times New Roman" panose="02020603050405020304" pitchFamily="18" charset="0"/>
                <a:cs typeface="Times New Roman" panose="02020603050405020304" pitchFamily="18" charset="0"/>
              </a:rPr>
              <a:t>For software products- Oracle, Microsoft corporation</a:t>
            </a:r>
          </a:p>
          <a:p>
            <a:pPr lvl="0"/>
            <a:r>
              <a:rPr lang="en-US" sz="1900" dirty="0" smtClean="0">
                <a:latin typeface="Times New Roman" panose="02020603050405020304" pitchFamily="18" charset="0"/>
                <a:cs typeface="Times New Roman" panose="02020603050405020304" pitchFamily="18" charset="0"/>
              </a:rPr>
              <a:t>For </a:t>
            </a:r>
            <a:r>
              <a:rPr lang="en-US" sz="2000" dirty="0"/>
              <a:t>electronics </a:t>
            </a:r>
            <a:r>
              <a:rPr lang="en-US" sz="2000" dirty="0" smtClean="0"/>
              <a:t>accessories- </a:t>
            </a:r>
            <a:r>
              <a:rPr lang="en-US" sz="2000" dirty="0">
                <a:latin typeface="Times New Roman" panose="02020603050405020304" pitchFamily="18" charset="0"/>
                <a:cs typeface="Times New Roman" panose="02020603050405020304" pitchFamily="18" charset="0"/>
              </a:rPr>
              <a:t>BestBuy, </a:t>
            </a:r>
            <a:r>
              <a:rPr lang="en-US" sz="2000" dirty="0" smtClean="0">
                <a:latin typeface="Times New Roman" panose="02020603050405020304" pitchFamily="18" charset="0"/>
                <a:cs typeface="Times New Roman" panose="02020603050405020304" pitchFamily="18" charset="0"/>
              </a:rPr>
              <a:t>Staples, amazon etc.</a:t>
            </a:r>
            <a:endParaRPr lang="en-US" sz="1900" dirty="0">
              <a:latin typeface="Times New Roman" panose="02020603050405020304" pitchFamily="18" charset="0"/>
              <a:cs typeface="Times New Roman" panose="02020603050405020304" pitchFamily="18" charset="0"/>
            </a:endParaRPr>
          </a:p>
          <a:p>
            <a:pPr marL="0" indent="0">
              <a:buFont typeface="Wingdings 2"/>
              <a:buNone/>
            </a:pPr>
            <a:endParaRPr lang="en-US" sz="1900" dirty="0">
              <a:latin typeface="Times New Roman" panose="02020603050405020304" pitchFamily="18" charset="0"/>
              <a:cs typeface="Times New Roman" panose="02020603050405020304" pitchFamily="18" charset="0"/>
            </a:endParaRPr>
          </a:p>
          <a:p>
            <a:pPr marL="137160" indent="0">
              <a:buNone/>
            </a:pPr>
            <a:r>
              <a:rPr lang="en-US" b="1" dirty="0">
                <a:latin typeface="Times New Roman" panose="02020603050405020304" pitchFamily="18" charset="0"/>
                <a:cs typeface="Times New Roman" panose="02020603050405020304" pitchFamily="18" charset="0"/>
              </a:rPr>
              <a:t>Market </a:t>
            </a:r>
            <a:r>
              <a:rPr lang="en-US" b="1" dirty="0" smtClean="0">
                <a:latin typeface="Times New Roman" panose="02020603050405020304" pitchFamily="18" charset="0"/>
                <a:cs typeface="Times New Roman" panose="02020603050405020304" pitchFamily="18" charset="0"/>
              </a:rPr>
              <a:t>Share:</a:t>
            </a:r>
          </a:p>
          <a:p>
            <a:r>
              <a:rPr lang="en-US" sz="1900" dirty="0" smtClean="0">
                <a:latin typeface="Times New Roman" panose="02020603050405020304" pitchFamily="18" charset="0"/>
                <a:cs typeface="Times New Roman" panose="02020603050405020304" pitchFamily="18" charset="0"/>
              </a:rPr>
              <a:t>Due to ecommerce increase </a:t>
            </a:r>
            <a:r>
              <a:rPr lang="en-US" sz="1900" dirty="0">
                <a:latin typeface="Times New Roman" panose="02020603050405020304" pitchFamily="18" charset="0"/>
                <a:cs typeface="Times New Roman" panose="02020603050405020304" pitchFamily="18" charset="0"/>
              </a:rPr>
              <a:t>in Market share </a:t>
            </a:r>
            <a:r>
              <a:rPr lang="en-US" sz="1900" dirty="0" smtClean="0">
                <a:latin typeface="Times New Roman" panose="02020603050405020304" pitchFamily="18" charset="0"/>
                <a:cs typeface="Times New Roman" panose="02020603050405020304" pitchFamily="18" charset="0"/>
              </a:rPr>
              <a:t>by 5% in year 2014 with added of 5 % in 2015 and by 15</a:t>
            </a:r>
            <a:r>
              <a:rPr lang="en-US" sz="1900" dirty="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rPr>
              <a:t>compare to 2016. so gradually increasing every year in market share.</a:t>
            </a:r>
          </a:p>
          <a:p>
            <a:r>
              <a:rPr lang="en-US" sz="1900" dirty="0" smtClean="0">
                <a:latin typeface="Times New Roman" panose="02020603050405020304" pitchFamily="18" charset="0"/>
                <a:cs typeface="Times New Roman" panose="02020603050405020304" pitchFamily="18" charset="0"/>
              </a:rPr>
              <a:t>20 % </a:t>
            </a:r>
            <a:r>
              <a:rPr lang="en-US" sz="1900" dirty="0">
                <a:latin typeface="Times New Roman" panose="02020603050405020304" pitchFamily="18" charset="0"/>
                <a:cs typeface="Times New Roman" panose="02020603050405020304" pitchFamily="18" charset="0"/>
              </a:rPr>
              <a:t>increase in Profits since the </a:t>
            </a:r>
            <a:r>
              <a:rPr lang="en-US" sz="1900" dirty="0" smtClean="0">
                <a:latin typeface="Times New Roman" panose="02020603050405020304" pitchFamily="18" charset="0"/>
                <a:cs typeface="Times New Roman" panose="02020603050405020304" pitchFamily="18" charset="0"/>
              </a:rPr>
              <a:t>company open in the year 2013.</a:t>
            </a:r>
          </a:p>
          <a:p>
            <a:r>
              <a:rPr lang="en-US" sz="1900" dirty="0" smtClean="0">
                <a:latin typeface="Times New Roman" panose="02020603050405020304" pitchFamily="18" charset="0"/>
                <a:cs typeface="Times New Roman" panose="02020603050405020304" pitchFamily="18" charset="0"/>
              </a:rPr>
              <a:t>Current market share is 19%</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endParaRPr lang="en-US" sz="19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53027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SWOT Analysis</a:t>
            </a:r>
            <a:endParaRPr lang="en-US" dirty="0"/>
          </a:p>
        </p:txBody>
      </p:sp>
      <p:sp>
        <p:nvSpPr>
          <p:cNvPr id="3" name="Content Placeholder 2"/>
          <p:cNvSpPr>
            <a:spLocks noGrp="1"/>
          </p:cNvSpPr>
          <p:nvPr>
            <p:ph idx="1"/>
          </p:nvPr>
        </p:nvSpPr>
        <p:spPr/>
        <p:txBody>
          <a:bodyPr>
            <a:normAutofit/>
          </a:bodyPr>
          <a:lstStyle/>
          <a:p>
            <a:pPr marL="137160" indent="0">
              <a:buNone/>
            </a:pPr>
            <a:r>
              <a:rPr lang="en-US" b="1" dirty="0" smtClean="0">
                <a:latin typeface="Times New Roman" panose="02020603050405020304" pitchFamily="18" charset="0"/>
                <a:cs typeface="Times New Roman" panose="02020603050405020304" pitchFamily="18" charset="0"/>
              </a:rPr>
              <a:t>Strengths</a:t>
            </a:r>
          </a:p>
          <a:p>
            <a:r>
              <a:rPr lang="en-US" sz="1800" dirty="0" smtClean="0"/>
              <a:t>Strong </a:t>
            </a:r>
            <a:r>
              <a:rPr lang="en-US" sz="1800" dirty="0"/>
              <a:t>Technical Resources </a:t>
            </a:r>
            <a:endParaRPr lang="en-US" sz="1800" dirty="0" smtClean="0"/>
          </a:p>
          <a:p>
            <a:r>
              <a:rPr lang="en-US" sz="1800" dirty="0" smtClean="0">
                <a:latin typeface="Times New Roman" panose="02020603050405020304" pitchFamily="18" charset="0"/>
                <a:cs typeface="Times New Roman" panose="02020603050405020304" pitchFamily="18" charset="0"/>
              </a:rPr>
              <a:t>Quality and economic Products with warranty</a:t>
            </a:r>
          </a:p>
          <a:p>
            <a:r>
              <a:rPr lang="en-US" sz="1800" dirty="0" smtClean="0">
                <a:latin typeface="Times New Roman" panose="02020603050405020304" pitchFamily="18" charset="0"/>
                <a:cs typeface="Times New Roman" panose="02020603050405020304" pitchFamily="18" charset="0"/>
              </a:rPr>
              <a:t>Strong mission and vision</a:t>
            </a:r>
          </a:p>
          <a:p>
            <a:r>
              <a:rPr lang="en-US" sz="1800" dirty="0" smtClean="0">
                <a:latin typeface="Times New Roman" panose="02020603050405020304" pitchFamily="18" charset="0"/>
                <a:cs typeface="Times New Roman" panose="02020603050405020304" pitchFamily="18" charset="0"/>
              </a:rPr>
              <a:t>Good marketing strategy</a:t>
            </a:r>
          </a:p>
          <a:p>
            <a:pPr marL="137160" indent="0">
              <a:buNone/>
            </a:pPr>
            <a:endParaRPr lang="en-US" sz="1800" dirty="0">
              <a:latin typeface="Times New Roman" panose="02020603050405020304" pitchFamily="18" charset="0"/>
              <a:cs typeface="Times New Roman" panose="02020603050405020304" pitchFamily="18" charset="0"/>
            </a:endParaRPr>
          </a:p>
          <a:p>
            <a:pPr marL="137160" indent="0">
              <a:buNone/>
            </a:pPr>
            <a:r>
              <a:rPr lang="en-US" b="1" dirty="0" smtClean="0">
                <a:latin typeface="Times New Roman" panose="02020603050405020304" pitchFamily="18" charset="0"/>
                <a:cs typeface="Times New Roman" panose="02020603050405020304" pitchFamily="18" charset="0"/>
              </a:rPr>
              <a:t>Weaknesses</a:t>
            </a:r>
          </a:p>
          <a:p>
            <a:r>
              <a:rPr lang="en-US" sz="1800" dirty="0" smtClean="0"/>
              <a:t>Lack </a:t>
            </a:r>
            <a:r>
              <a:rPr lang="en-US" sz="1800" dirty="0"/>
              <a:t>of Financial Management </a:t>
            </a:r>
            <a:endParaRPr lang="en-US" sz="1800" dirty="0" smtClean="0"/>
          </a:p>
          <a:p>
            <a:r>
              <a:rPr lang="en-US" sz="1800" dirty="0" smtClean="0">
                <a:latin typeface="Times New Roman" panose="02020603050405020304" pitchFamily="18" charset="0"/>
                <a:cs typeface="Times New Roman" panose="02020603050405020304" pitchFamily="18" charset="0"/>
              </a:rPr>
              <a:t>Limited </a:t>
            </a:r>
            <a:r>
              <a:rPr lang="en-US" sz="1800" dirty="0">
                <a:latin typeface="Times New Roman" panose="02020603050405020304" pitchFamily="18" charset="0"/>
                <a:cs typeface="Times New Roman" panose="02020603050405020304" pitchFamily="18" charset="0"/>
              </a:rPr>
              <a:t>products in low </a:t>
            </a:r>
            <a:r>
              <a:rPr lang="en-US" sz="1800" dirty="0" smtClean="0">
                <a:latin typeface="Times New Roman" panose="02020603050405020304" pitchFamily="18" charset="0"/>
                <a:cs typeface="Times New Roman" panose="02020603050405020304" pitchFamily="18" charset="0"/>
              </a:rPr>
              <a:t>range</a:t>
            </a:r>
          </a:p>
          <a:p>
            <a:r>
              <a:rPr lang="en-US" sz="1800" dirty="0" smtClean="0">
                <a:latin typeface="Times New Roman" panose="02020603050405020304" pitchFamily="18" charset="0"/>
                <a:cs typeface="Times New Roman" panose="02020603050405020304" pitchFamily="18" charset="0"/>
              </a:rPr>
              <a:t>Rapidly changing technology increase R &amp; D costs </a:t>
            </a:r>
            <a:r>
              <a:rPr lang="en-US" sz="1800" dirty="0" err="1" smtClean="0">
                <a:latin typeface="Times New Roman" panose="02020603050405020304" pitchFamily="18" charset="0"/>
                <a:cs typeface="Times New Roman" panose="02020603050405020304" pitchFamily="18" charset="0"/>
              </a:rPr>
              <a:t>anually</a:t>
            </a:r>
            <a:endParaRPr lang="en-US" sz="1800" dirty="0">
              <a:latin typeface="Times New Roman" panose="02020603050405020304" pitchFamily="18" charset="0"/>
              <a:cs typeface="Times New Roman" panose="02020603050405020304" pitchFamily="18" charset="0"/>
            </a:endParaRPr>
          </a:p>
          <a:p>
            <a:pPr marL="585216" lvl="1" indent="0">
              <a:buNone/>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67773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SWOT Analysis</a:t>
            </a:r>
            <a:endParaRPr lang="en-US" dirty="0"/>
          </a:p>
        </p:txBody>
      </p:sp>
      <p:sp>
        <p:nvSpPr>
          <p:cNvPr id="3" name="Content Placeholder 2"/>
          <p:cNvSpPr>
            <a:spLocks noGrp="1"/>
          </p:cNvSpPr>
          <p:nvPr>
            <p:ph idx="1"/>
          </p:nvPr>
        </p:nvSpPr>
        <p:spPr/>
        <p:txBody>
          <a:bodyPr>
            <a:normAutofit/>
          </a:bodyPr>
          <a:lstStyle/>
          <a:p>
            <a:pPr marL="137160" indent="0">
              <a:buNone/>
            </a:pPr>
            <a:r>
              <a:rPr lang="en-US" b="1" dirty="0" smtClean="0">
                <a:latin typeface="Times New Roman" panose="02020603050405020304" pitchFamily="18" charset="0"/>
                <a:cs typeface="Times New Roman" panose="02020603050405020304" pitchFamily="18" charset="0"/>
              </a:rPr>
              <a:t>Opportunities</a:t>
            </a:r>
          </a:p>
          <a:p>
            <a:r>
              <a:rPr lang="en-US" sz="1800" dirty="0" smtClean="0"/>
              <a:t>Opportunity </a:t>
            </a:r>
            <a:r>
              <a:rPr lang="en-US" sz="1800" dirty="0"/>
              <a:t>to grow our market in Ecommerce </a:t>
            </a:r>
            <a:r>
              <a:rPr lang="en-US" sz="1800" dirty="0" smtClean="0"/>
              <a:t>sector</a:t>
            </a:r>
          </a:p>
          <a:p>
            <a:r>
              <a:rPr lang="en-US" sz="1800" dirty="0" smtClean="0"/>
              <a:t>It training and placement</a:t>
            </a:r>
          </a:p>
          <a:p>
            <a:pPr lvl="0"/>
            <a:r>
              <a:rPr lang="en-US" sz="1800" dirty="0"/>
              <a:t>Diversified product and services which provide flexibility and stable competence</a:t>
            </a:r>
            <a:r>
              <a:rPr lang="en-US" sz="1800" dirty="0" smtClean="0"/>
              <a:t>.</a:t>
            </a:r>
            <a:endParaRPr lang="en-US" sz="1800" dirty="0"/>
          </a:p>
          <a:p>
            <a:pPr marL="457200" lvl="1" indent="0">
              <a:buNone/>
            </a:pPr>
            <a:endParaRPr lang="en-US" sz="1800" dirty="0">
              <a:latin typeface="Times New Roman" panose="02020603050405020304" pitchFamily="18" charset="0"/>
              <a:cs typeface="Times New Roman" panose="02020603050405020304" pitchFamily="18" charset="0"/>
            </a:endParaRPr>
          </a:p>
          <a:p>
            <a:pPr marL="137160" indent="0">
              <a:buNone/>
            </a:pPr>
            <a:r>
              <a:rPr lang="en-US" b="1" dirty="0" smtClean="0">
                <a:latin typeface="Times New Roman" panose="02020603050405020304" pitchFamily="18" charset="0"/>
                <a:cs typeface="Times New Roman" panose="02020603050405020304" pitchFamily="18" charset="0"/>
              </a:rPr>
              <a:t>Threats</a:t>
            </a:r>
          </a:p>
          <a:p>
            <a:r>
              <a:rPr lang="en-US" sz="1800" dirty="0" smtClean="0"/>
              <a:t>Competition </a:t>
            </a:r>
            <a:r>
              <a:rPr lang="en-US" sz="1800" dirty="0"/>
              <a:t>from existing Ecommerce </a:t>
            </a:r>
            <a:r>
              <a:rPr lang="en-US" sz="1800" dirty="0" smtClean="0"/>
              <a:t>firms</a:t>
            </a:r>
          </a:p>
          <a:p>
            <a:r>
              <a:rPr lang="en-US" sz="1800" dirty="0" smtClean="0">
                <a:latin typeface="Times New Roman" panose="02020603050405020304" pitchFamily="18" charset="0"/>
                <a:cs typeface="Times New Roman" panose="02020603050405020304" pitchFamily="18" charset="0"/>
              </a:rPr>
              <a:t>Increase competition from low-range countries</a:t>
            </a:r>
          </a:p>
          <a:p>
            <a:r>
              <a:rPr lang="en-US" sz="1800" dirty="0" smtClean="0">
                <a:latin typeface="Times New Roman" panose="02020603050405020304" pitchFamily="18" charset="0"/>
                <a:cs typeface="Times New Roman" panose="02020603050405020304" pitchFamily="18" charset="0"/>
              </a:rPr>
              <a:t>Dependency on specific </a:t>
            </a:r>
            <a:r>
              <a:rPr lang="en-US" sz="1800" dirty="0" err="1" smtClean="0">
                <a:latin typeface="Times New Roman" panose="02020603050405020304" pitchFamily="18" charset="0"/>
                <a:cs typeface="Times New Roman" panose="02020603050405020304" pitchFamily="18" charset="0"/>
              </a:rPr>
              <a:t>supplyer</a:t>
            </a:r>
            <a:endParaRPr lang="en-US" sz="1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252050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406</TotalTime>
  <Words>1647</Words>
  <Application>Microsoft Office PowerPoint</Application>
  <PresentationFormat>On-screen Show (4:3)</PresentationFormat>
  <Paragraphs>193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Apex</vt:lpstr>
      <vt:lpstr>Team project-1  (MGMT 510-92)</vt:lpstr>
      <vt:lpstr>Company Background</vt:lpstr>
      <vt:lpstr>Strategic Planning process</vt:lpstr>
      <vt:lpstr>Strategic Planning process</vt:lpstr>
      <vt:lpstr>Business Model</vt:lpstr>
      <vt:lpstr>Business Model</vt:lpstr>
      <vt:lpstr>Business Model</vt:lpstr>
      <vt:lpstr>SWOT Analysis</vt:lpstr>
      <vt:lpstr>SWOT Analysis</vt:lpstr>
      <vt:lpstr>To Develop Competencies</vt:lpstr>
      <vt:lpstr>Competitive advantage at functional level</vt:lpstr>
      <vt:lpstr>Competitive advantage at business level</vt:lpstr>
      <vt:lpstr>Develop strategy at Industry Level</vt:lpstr>
      <vt:lpstr>Goals, Objectives, metrics and risk </vt:lpstr>
      <vt:lpstr>PowerPoint Presentation</vt:lpstr>
      <vt:lpstr>Relation to Michael porter’s model</vt:lpstr>
      <vt:lpstr>Porter’s Five Forces Assessment Summary </vt:lpstr>
      <vt:lpstr>References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statement (MGMT 510-92)</dc:title>
  <dc:creator>kinjal</dc:creator>
  <cp:lastModifiedBy>kinjal</cp:lastModifiedBy>
  <cp:revision>47</cp:revision>
  <dcterms:created xsi:type="dcterms:W3CDTF">2017-02-06T13:21:05Z</dcterms:created>
  <dcterms:modified xsi:type="dcterms:W3CDTF">2017-03-01T04:21:16Z</dcterms:modified>
</cp:coreProperties>
</file>